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2.xml" ContentType="application/vnd.openxmlformats-officedocument.presentationml.tag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147471408" r:id="rId2"/>
    <p:sldId id="2147471413" r:id="rId3"/>
    <p:sldId id="2147473671" r:id="rId4"/>
    <p:sldId id="2147473669" r:id="rId5"/>
    <p:sldId id="2147473670" r:id="rId6"/>
    <p:sldId id="2147473667" r:id="rId7"/>
    <p:sldId id="339" r:id="rId8"/>
    <p:sldId id="344" r:id="rId9"/>
    <p:sldId id="316" r:id="rId10"/>
    <p:sldId id="2147473672" r:id="rId11"/>
    <p:sldId id="378" r:id="rId12"/>
    <p:sldId id="332" r:id="rId13"/>
    <p:sldId id="2147473683" r:id="rId14"/>
    <p:sldId id="381" r:id="rId15"/>
    <p:sldId id="2147473687" r:id="rId16"/>
    <p:sldId id="2147473689" r:id="rId17"/>
    <p:sldId id="364" r:id="rId18"/>
    <p:sldId id="2147473688" r:id="rId19"/>
    <p:sldId id="2147473690" r:id="rId20"/>
    <p:sldId id="2147473691" r:id="rId21"/>
    <p:sldId id="382" r:id="rId22"/>
    <p:sldId id="369" r:id="rId23"/>
    <p:sldId id="370" r:id="rId24"/>
    <p:sldId id="2147473693" r:id="rId25"/>
    <p:sldId id="2147473692" r:id="rId26"/>
    <p:sldId id="366" r:id="rId27"/>
    <p:sldId id="368" r:id="rId28"/>
    <p:sldId id="2147471412" r:id="rId29"/>
    <p:sldId id="269" r:id="rId30"/>
    <p:sldId id="2147473686" r:id="rId31"/>
    <p:sldId id="306" r:id="rId32"/>
    <p:sldId id="2145705987" r:id="rId33"/>
    <p:sldId id="310" r:id="rId34"/>
    <p:sldId id="2147473678" r:id="rId35"/>
    <p:sldId id="2147473680" r:id="rId36"/>
  </p:sldIdLst>
  <p:sldSz cx="12192000" cy="6858000"/>
  <p:notesSz cx="6858000" cy="9144000"/>
  <p:defaultTextStyle>
    <a:defPPr>
      <a:defRPr lang="ar-Y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rahim Anesi" initials="EA" lastIdx="1" clrIdx="0">
    <p:extLst>
      <p:ext uri="{19B8F6BF-5375-455C-9EA6-DF929625EA0E}">
        <p15:presenceInfo xmlns:p15="http://schemas.microsoft.com/office/powerpoint/2012/main" userId="e3bf095e163645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89121" autoAdjust="0"/>
  </p:normalViewPr>
  <p:slideViewPr>
    <p:cSldViewPr snapToGrid="0">
      <p:cViewPr varScale="1">
        <p:scale>
          <a:sx n="57" d="100"/>
          <a:sy n="57" d="100"/>
        </p:scale>
        <p:origin x="900" y="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G:\&#1575;&#1604;&#1593;&#1605;&#1604;\EPI%202022\EPI2021\GAVI%20Amman%202022\Data%20Amma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G:\&#1575;&#1604;&#1593;&#1605;&#1604;\EPI%202022\EPI2021\GAVI%20Amman%202022\Data%20Amma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cking\zero%20dose%20and%20risk%20assessment\zerodose%20class%20charts%20by%20level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cking\zero%20dose%20and%20risk%20assessment\zerodose%20class%20charts%20by%20level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cking\zero%20dose%20and%20risk%20assessment\zerodose%20class%20charts%20by%20level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cking\zero%20dose%20and%20risk%20assessment\zerodose%20class%20charts%20by%20level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cking\zero%20dose%20and%20risk%20assessment\zerodose%20class%20charts%20by%20level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ansi_\Desktop\MAR2023\HAS%20correct%20target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ansi_\Desktop\MAR2023\HAS%20correct%20target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si_\Desktop\MAR2023\HAS%20correct%20targe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si_\Downloads\Diphtheria%20Tetanus%20Toxoid%20and%20Pertussis%20(DTP)%20vaccination%20coverage%202022-05-09%2016-19%20UT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575;&#1604;&#1593;&#1605;&#1604;\&#8207;&#8207;EPI-%202021\Analysis%20for%20Yemen%20routin%20coverage%2020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AVI%20Persntaiton\EPI%20HFs%20status%202018%20-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cking\ROUTINE%20DATA\Planning2020&amp;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Zero dose children, EMR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95-4372-A4C3-96ED17E4BF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95-4372-A4C3-96ED17E4BF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95-4372-A4C3-96ED17E4BF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3-40CD-AC4D-E54326539C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95-4372-A4C3-96ED17E4BF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95-4372-A4C3-96ED17E4BF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EC3-40CD-AC4D-E54326539CB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995-4372-A4C3-96ED17E4BF6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Y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EC3-40CD-AC4D-E54326539CB6}"/>
                </c:ext>
              </c:extLst>
            </c:dLbl>
            <c:dLbl>
              <c:idx val="6"/>
              <c:layout>
                <c:manualLayout>
                  <c:x val="-4.5676448646139019E-2"/>
                  <c:y val="5.6933773091437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Y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C3-40CD-AC4D-E54326539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Pakistan</c:v>
                </c:pt>
                <c:pt idx="1">
                  <c:v>Afghanistan</c:v>
                </c:pt>
                <c:pt idx="2">
                  <c:v>Somalia</c:v>
                </c:pt>
                <c:pt idx="3">
                  <c:v>Yemen</c:v>
                </c:pt>
                <c:pt idx="4">
                  <c:v>Syria</c:v>
                </c:pt>
                <c:pt idx="5">
                  <c:v>Iraq</c:v>
                </c:pt>
                <c:pt idx="6">
                  <c:v>Sudan</c:v>
                </c:pt>
                <c:pt idx="7">
                  <c:v>Others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610564</c:v>
                </c:pt>
                <c:pt idx="1">
                  <c:v>360765</c:v>
                </c:pt>
                <c:pt idx="2">
                  <c:v>337948</c:v>
                </c:pt>
                <c:pt idx="3">
                  <c:v>174613</c:v>
                </c:pt>
                <c:pt idx="4">
                  <c:v>146984</c:v>
                </c:pt>
                <c:pt idx="5">
                  <c:v>128760</c:v>
                </c:pt>
                <c:pt idx="6">
                  <c:v>89039</c:v>
                </c:pt>
                <c:pt idx="7" formatCode="General">
                  <c:v>232260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3-40CD-AC4D-E54326539CB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01039377085047E-2"/>
          <c:y val="0.19270605859118201"/>
          <c:w val="0.95056938208700359"/>
          <c:h val="0.68699436970741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 years'!$J$89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years'!$I$90:$I$100</c:f>
              <c:strCache>
                <c:ptCount val="11"/>
                <c:pt idx="0">
                  <c:v>Abyen</c:v>
                </c:pt>
                <c:pt idx="1">
                  <c:v>Aden</c:v>
                </c:pt>
                <c:pt idx="2">
                  <c:v>Al_ Mahweet</c:v>
                </c:pt>
                <c:pt idx="3">
                  <c:v>Al_byada'a</c:v>
                </c:pt>
                <c:pt idx="4">
                  <c:v>Al_Dhale'a</c:v>
                </c:pt>
                <c:pt idx="5">
                  <c:v>Al_Hodydah</c:v>
                </c:pt>
                <c:pt idx="6">
                  <c:v>AL_jawf</c:v>
                </c:pt>
                <c:pt idx="7">
                  <c:v>AL_Mahrah</c:v>
                </c:pt>
                <c:pt idx="8">
                  <c:v>Amaran</c:v>
                </c:pt>
                <c:pt idx="9">
                  <c:v>Damar</c:v>
                </c:pt>
                <c:pt idx="10">
                  <c:v>Hajah</c:v>
                </c:pt>
              </c:strCache>
            </c:strRef>
          </c:cat>
          <c:val>
            <c:numRef>
              <c:f>'for years'!$J$90:$J$100</c:f>
              <c:numCache>
                <c:formatCode>0%</c:formatCode>
                <c:ptCount val="11"/>
                <c:pt idx="0">
                  <c:v>0.87740416888986406</c:v>
                </c:pt>
                <c:pt idx="1">
                  <c:v>0.86866534268682882</c:v>
                </c:pt>
                <c:pt idx="2">
                  <c:v>0.80898614187176721</c:v>
                </c:pt>
                <c:pt idx="3">
                  <c:v>0.72477069281569051</c:v>
                </c:pt>
                <c:pt idx="4">
                  <c:v>0.8367035979132087</c:v>
                </c:pt>
                <c:pt idx="5">
                  <c:v>0.74263839269831489</c:v>
                </c:pt>
                <c:pt idx="6">
                  <c:v>0.35992576829840012</c:v>
                </c:pt>
                <c:pt idx="7">
                  <c:v>0.69204947863225519</c:v>
                </c:pt>
                <c:pt idx="8">
                  <c:v>0.83423952585113148</c:v>
                </c:pt>
                <c:pt idx="9">
                  <c:v>0.95470732256643376</c:v>
                </c:pt>
                <c:pt idx="10">
                  <c:v>0.87151038524872504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F-480C-9717-7752D690C5F2}"/>
            </c:ext>
          </c:extLst>
        </c:ser>
        <c:ser>
          <c:idx val="1"/>
          <c:order val="1"/>
          <c:tx>
            <c:strRef>
              <c:f>'for years'!$K$89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E5E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years'!$I$90:$I$100</c:f>
              <c:strCache>
                <c:ptCount val="11"/>
                <c:pt idx="0">
                  <c:v>Abyen</c:v>
                </c:pt>
                <c:pt idx="1">
                  <c:v>Aden</c:v>
                </c:pt>
                <c:pt idx="2">
                  <c:v>Al_ Mahweet</c:v>
                </c:pt>
                <c:pt idx="3">
                  <c:v>Al_byada'a</c:v>
                </c:pt>
                <c:pt idx="4">
                  <c:v>Al_Dhale'a</c:v>
                </c:pt>
                <c:pt idx="5">
                  <c:v>Al_Hodydah</c:v>
                </c:pt>
                <c:pt idx="6">
                  <c:v>AL_jawf</c:v>
                </c:pt>
                <c:pt idx="7">
                  <c:v>AL_Mahrah</c:v>
                </c:pt>
                <c:pt idx="8">
                  <c:v>Amaran</c:v>
                </c:pt>
                <c:pt idx="9">
                  <c:v>Damar</c:v>
                </c:pt>
                <c:pt idx="10">
                  <c:v>Hajah</c:v>
                </c:pt>
              </c:strCache>
            </c:strRef>
          </c:cat>
          <c:val>
            <c:numRef>
              <c:f>'for years'!$K$90:$K$100</c:f>
              <c:numCache>
                <c:formatCode>0%</c:formatCode>
                <c:ptCount val="11"/>
                <c:pt idx="0">
                  <c:v>0.8165023451708624</c:v>
                </c:pt>
                <c:pt idx="1">
                  <c:v>0.93307419300321104</c:v>
                </c:pt>
                <c:pt idx="2">
                  <c:v>0.89207470369926978</c:v>
                </c:pt>
                <c:pt idx="3">
                  <c:v>0.7560985315770623</c:v>
                </c:pt>
                <c:pt idx="4">
                  <c:v>0.73820170738016921</c:v>
                </c:pt>
                <c:pt idx="5">
                  <c:v>0.85424854873456235</c:v>
                </c:pt>
                <c:pt idx="6">
                  <c:v>0.62842599843382929</c:v>
                </c:pt>
                <c:pt idx="7">
                  <c:v>0.8623217922606925</c:v>
                </c:pt>
                <c:pt idx="8">
                  <c:v>0.86637336908291007</c:v>
                </c:pt>
                <c:pt idx="9">
                  <c:v>0.99600411946446965</c:v>
                </c:pt>
                <c:pt idx="10">
                  <c:v>0.92167752707371942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F-480C-9717-7752D690C5F2}"/>
            </c:ext>
          </c:extLst>
        </c:ser>
        <c:ser>
          <c:idx val="2"/>
          <c:order val="2"/>
          <c:tx>
            <c:strRef>
              <c:f>'for years'!$L$89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A5A5A5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years'!$I$90:$I$100</c:f>
              <c:strCache>
                <c:ptCount val="11"/>
                <c:pt idx="0">
                  <c:v>Abyen</c:v>
                </c:pt>
                <c:pt idx="1">
                  <c:v>Aden</c:v>
                </c:pt>
                <c:pt idx="2">
                  <c:v>Al_ Mahweet</c:v>
                </c:pt>
                <c:pt idx="3">
                  <c:v>Al_byada'a</c:v>
                </c:pt>
                <c:pt idx="4">
                  <c:v>Al_Dhale'a</c:v>
                </c:pt>
                <c:pt idx="5">
                  <c:v>Al_Hodydah</c:v>
                </c:pt>
                <c:pt idx="6">
                  <c:v>AL_jawf</c:v>
                </c:pt>
                <c:pt idx="7">
                  <c:v>AL_Mahrah</c:v>
                </c:pt>
                <c:pt idx="8">
                  <c:v>Amaran</c:v>
                </c:pt>
                <c:pt idx="9">
                  <c:v>Damar</c:v>
                </c:pt>
                <c:pt idx="10">
                  <c:v>Hajah</c:v>
                </c:pt>
              </c:strCache>
            </c:strRef>
          </c:cat>
          <c:val>
            <c:numRef>
              <c:f>'for years'!$L$90:$L$100</c:f>
              <c:numCache>
                <c:formatCode>0%</c:formatCode>
                <c:ptCount val="11"/>
                <c:pt idx="0">
                  <c:v>0.75413358243811301</c:v>
                </c:pt>
                <c:pt idx="1">
                  <c:v>0.81851489985344406</c:v>
                </c:pt>
                <c:pt idx="2">
                  <c:v>0.88681056551082149</c:v>
                </c:pt>
                <c:pt idx="3">
                  <c:v>0.83295728623667631</c:v>
                </c:pt>
                <c:pt idx="4">
                  <c:v>0.67561393489434607</c:v>
                </c:pt>
                <c:pt idx="5">
                  <c:v>0.87406446065161314</c:v>
                </c:pt>
                <c:pt idx="6">
                  <c:v>0.66040615593335317</c:v>
                </c:pt>
                <c:pt idx="7">
                  <c:v>0.66958893434638611</c:v>
                </c:pt>
                <c:pt idx="8">
                  <c:v>0.88601818181818182</c:v>
                </c:pt>
                <c:pt idx="9">
                  <c:v>0.93282637936315571</c:v>
                </c:pt>
                <c:pt idx="10">
                  <c:v>0.87150636842342144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2F-480C-9717-7752D690C5F2}"/>
            </c:ext>
          </c:extLst>
        </c:ser>
        <c:ser>
          <c:idx val="3"/>
          <c:order val="3"/>
          <c:tx>
            <c:strRef>
              <c:f>'for years'!$M$89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BFBFBF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years'!$I$90:$I$100</c:f>
              <c:strCache>
                <c:ptCount val="11"/>
                <c:pt idx="0">
                  <c:v>Abyen</c:v>
                </c:pt>
                <c:pt idx="1">
                  <c:v>Aden</c:v>
                </c:pt>
                <c:pt idx="2">
                  <c:v>Al_ Mahweet</c:v>
                </c:pt>
                <c:pt idx="3">
                  <c:v>Al_byada'a</c:v>
                </c:pt>
                <c:pt idx="4">
                  <c:v>Al_Dhale'a</c:v>
                </c:pt>
                <c:pt idx="5">
                  <c:v>Al_Hodydah</c:v>
                </c:pt>
                <c:pt idx="6">
                  <c:v>AL_jawf</c:v>
                </c:pt>
                <c:pt idx="7">
                  <c:v>AL_Mahrah</c:v>
                </c:pt>
                <c:pt idx="8">
                  <c:v>Amaran</c:v>
                </c:pt>
                <c:pt idx="9">
                  <c:v>Damar</c:v>
                </c:pt>
                <c:pt idx="10">
                  <c:v>Hajah</c:v>
                </c:pt>
              </c:strCache>
            </c:strRef>
          </c:cat>
          <c:val>
            <c:numRef>
              <c:f>'for years'!$M$90:$M$100</c:f>
              <c:numCache>
                <c:formatCode>0%</c:formatCode>
                <c:ptCount val="11"/>
                <c:pt idx="0">
                  <c:v>0.69945305378304468</c:v>
                </c:pt>
                <c:pt idx="1">
                  <c:v>0.75170601615813004</c:v>
                </c:pt>
                <c:pt idx="2">
                  <c:v>0.81362929450021204</c:v>
                </c:pt>
                <c:pt idx="3">
                  <c:v>0.88918045255752043</c:v>
                </c:pt>
                <c:pt idx="4">
                  <c:v>0.64913308744958809</c:v>
                </c:pt>
                <c:pt idx="5">
                  <c:v>0.89652434041109619</c:v>
                </c:pt>
                <c:pt idx="6">
                  <c:v>0.4975208660441286</c:v>
                </c:pt>
                <c:pt idx="7">
                  <c:v>0.6671013412816692</c:v>
                </c:pt>
                <c:pt idx="8">
                  <c:v>0.87166692928550171</c:v>
                </c:pt>
                <c:pt idx="9">
                  <c:v>0.98801389767898429</c:v>
                </c:pt>
                <c:pt idx="10">
                  <c:v>0.89122174909924667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2F-480C-9717-7752D690C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-27"/>
        <c:axId val="558688792"/>
        <c:axId val="558687152"/>
      </c:barChart>
      <c:catAx>
        <c:axId val="55868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58687152"/>
        <c:crosses val="autoZero"/>
        <c:auto val="1"/>
        <c:lblAlgn val="ctr"/>
        <c:lblOffset val="100"/>
        <c:noMultiLvlLbl val="0"/>
      </c:catAx>
      <c:valAx>
        <c:axId val="55868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5868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30275244739751"/>
          <c:y val="0.11991236678381351"/>
          <c:w val="0.16940616955283261"/>
          <c:h val="7.4094986785975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029318318185096E-2"/>
          <c:y val="5.0939540380950214E-2"/>
          <c:w val="0.95000636327027899"/>
          <c:h val="0.7299987097990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 years'!$J$89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years'!$I$101:$I$112</c:f>
              <c:strCache>
                <c:ptCount val="12"/>
                <c:pt idx="0">
                  <c:v>Ibb</c:v>
                </c:pt>
                <c:pt idx="1">
                  <c:v>Lahj</c:v>
                </c:pt>
                <c:pt idx="2">
                  <c:v>Ma'areb</c:v>
                </c:pt>
                <c:pt idx="3">
                  <c:v>Moklla</c:v>
                </c:pt>
                <c:pt idx="4">
                  <c:v>Raymah</c:v>
                </c:pt>
                <c:pt idx="5">
                  <c:v>Sa'adah</c:v>
                </c:pt>
                <c:pt idx="6">
                  <c:v>Sana'a city</c:v>
                </c:pt>
                <c:pt idx="7">
                  <c:v>Sana'a Govt.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'for years'!$J$101:$J$112</c:f>
              <c:numCache>
                <c:formatCode>0%</c:formatCode>
                <c:ptCount val="12"/>
                <c:pt idx="0">
                  <c:v>0.89928578322836439</c:v>
                </c:pt>
                <c:pt idx="1">
                  <c:v>0.91715170984074101</c:v>
                </c:pt>
                <c:pt idx="2">
                  <c:v>1.2582348512631307</c:v>
                </c:pt>
                <c:pt idx="3">
                  <c:v>0.88542823903216317</c:v>
                </c:pt>
                <c:pt idx="4">
                  <c:v>0.79954778195419318</c:v>
                </c:pt>
                <c:pt idx="5">
                  <c:v>0.40289136043226148</c:v>
                </c:pt>
                <c:pt idx="6">
                  <c:v>0.69270070538927564</c:v>
                </c:pt>
                <c:pt idx="7">
                  <c:v>0.99566908438054313</c:v>
                </c:pt>
                <c:pt idx="8">
                  <c:v>0.82904842344765872</c:v>
                </c:pt>
                <c:pt idx="9">
                  <c:v>0.72753942336045352</c:v>
                </c:pt>
                <c:pt idx="10">
                  <c:v>0.72478984278178649</c:v>
                </c:pt>
                <c:pt idx="11">
                  <c:v>0.7133659132851472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9-4CDE-9857-EA2E47D774D0}"/>
            </c:ext>
          </c:extLst>
        </c:ser>
        <c:ser>
          <c:idx val="1"/>
          <c:order val="1"/>
          <c:tx>
            <c:strRef>
              <c:f>'for years'!$K$89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E5E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E5EAB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years'!$I$101:$I$112</c:f>
              <c:strCache>
                <c:ptCount val="12"/>
                <c:pt idx="0">
                  <c:v>Ibb</c:v>
                </c:pt>
                <c:pt idx="1">
                  <c:v>Lahj</c:v>
                </c:pt>
                <c:pt idx="2">
                  <c:v>Ma'areb</c:v>
                </c:pt>
                <c:pt idx="3">
                  <c:v>Moklla</c:v>
                </c:pt>
                <c:pt idx="4">
                  <c:v>Raymah</c:v>
                </c:pt>
                <c:pt idx="5">
                  <c:v>Sa'adah</c:v>
                </c:pt>
                <c:pt idx="6">
                  <c:v>Sana'a city</c:v>
                </c:pt>
                <c:pt idx="7">
                  <c:v>Sana'a Govt.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'for years'!$K$101:$K$112</c:f>
              <c:numCache>
                <c:formatCode>0%</c:formatCode>
                <c:ptCount val="12"/>
                <c:pt idx="0">
                  <c:v>0.93450569669520911</c:v>
                </c:pt>
                <c:pt idx="1">
                  <c:v>0.9393591582974653</c:v>
                </c:pt>
                <c:pt idx="2">
                  <c:v>1.5093378607809846</c:v>
                </c:pt>
                <c:pt idx="3">
                  <c:v>0.96710583718698195</c:v>
                </c:pt>
                <c:pt idx="4">
                  <c:v>0.7958779418006886</c:v>
                </c:pt>
                <c:pt idx="5">
                  <c:v>0.7583848604084692</c:v>
                </c:pt>
                <c:pt idx="6">
                  <c:v>0.7445901898595163</c:v>
                </c:pt>
                <c:pt idx="7">
                  <c:v>1.1127850689860475</c:v>
                </c:pt>
                <c:pt idx="8">
                  <c:v>0.84669528753993606</c:v>
                </c:pt>
                <c:pt idx="9">
                  <c:v>0.84992710745219102</c:v>
                </c:pt>
                <c:pt idx="10">
                  <c:v>0.81349693251533739</c:v>
                </c:pt>
                <c:pt idx="11">
                  <c:v>0.87549653027039964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9-4CDE-9857-EA2E47D774D0}"/>
            </c:ext>
          </c:extLst>
        </c:ser>
        <c:ser>
          <c:idx val="2"/>
          <c:order val="2"/>
          <c:tx>
            <c:strRef>
              <c:f>'for years'!$L$89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1.0876653101394675E-3"/>
                  <c:y val="1.2734885095237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29-4CDE-9857-EA2E47D77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years'!$I$101:$I$112</c:f>
              <c:strCache>
                <c:ptCount val="12"/>
                <c:pt idx="0">
                  <c:v>Ibb</c:v>
                </c:pt>
                <c:pt idx="1">
                  <c:v>Lahj</c:v>
                </c:pt>
                <c:pt idx="2">
                  <c:v>Ma'areb</c:v>
                </c:pt>
                <c:pt idx="3">
                  <c:v>Moklla</c:v>
                </c:pt>
                <c:pt idx="4">
                  <c:v>Raymah</c:v>
                </c:pt>
                <c:pt idx="5">
                  <c:v>Sa'adah</c:v>
                </c:pt>
                <c:pt idx="6">
                  <c:v>Sana'a city</c:v>
                </c:pt>
                <c:pt idx="7">
                  <c:v>Sana'a Govt.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'for years'!$L$101:$L$112</c:f>
              <c:numCache>
                <c:formatCode>0%</c:formatCode>
                <c:ptCount val="12"/>
                <c:pt idx="0">
                  <c:v>0.93122761596548009</c:v>
                </c:pt>
                <c:pt idx="1">
                  <c:v>0.88156219924870383</c:v>
                </c:pt>
                <c:pt idx="2">
                  <c:v>2.0033938726839113</c:v>
                </c:pt>
                <c:pt idx="3">
                  <c:v>0.89590385917400139</c:v>
                </c:pt>
                <c:pt idx="4">
                  <c:v>0.84428067926946493</c:v>
                </c:pt>
                <c:pt idx="5">
                  <c:v>0.56834207195805464</c:v>
                </c:pt>
                <c:pt idx="6">
                  <c:v>0.80576433746082532</c:v>
                </c:pt>
                <c:pt idx="7">
                  <c:v>1.1244959549592959</c:v>
                </c:pt>
                <c:pt idx="8">
                  <c:v>0.78604628643362062</c:v>
                </c:pt>
                <c:pt idx="9">
                  <c:v>0.72232684662063196</c:v>
                </c:pt>
                <c:pt idx="10">
                  <c:v>0.7794525981753273</c:v>
                </c:pt>
                <c:pt idx="11">
                  <c:v>0.8630343775775402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29-4CDE-9857-EA2E47D774D0}"/>
            </c:ext>
          </c:extLst>
        </c:ser>
        <c:ser>
          <c:idx val="3"/>
          <c:order val="3"/>
          <c:tx>
            <c:strRef>
              <c:f>'for years'!$M$89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2.517645442690915E-3"/>
                  <c:y val="-4.71057048942737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29-4CDE-9857-EA2E47D77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BFBFBF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 years'!$I$101:$I$112</c:f>
              <c:strCache>
                <c:ptCount val="12"/>
                <c:pt idx="0">
                  <c:v>Ibb</c:v>
                </c:pt>
                <c:pt idx="1">
                  <c:v>Lahj</c:v>
                </c:pt>
                <c:pt idx="2">
                  <c:v>Ma'areb</c:v>
                </c:pt>
                <c:pt idx="3">
                  <c:v>Moklla</c:v>
                </c:pt>
                <c:pt idx="4">
                  <c:v>Raymah</c:v>
                </c:pt>
                <c:pt idx="5">
                  <c:v>Sa'adah</c:v>
                </c:pt>
                <c:pt idx="6">
                  <c:v>Sana'a city</c:v>
                </c:pt>
                <c:pt idx="7">
                  <c:v>Sana'a Govt.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'for years'!$M$101:$M$112</c:f>
              <c:numCache>
                <c:formatCode>0%</c:formatCode>
                <c:ptCount val="12"/>
                <c:pt idx="0">
                  <c:v>0.87774157426351107</c:v>
                </c:pt>
                <c:pt idx="1">
                  <c:v>0.80354335469827065</c:v>
                </c:pt>
                <c:pt idx="2">
                  <c:v>2.451627284886313</c:v>
                </c:pt>
                <c:pt idx="3">
                  <c:v>0.89684331513484672</c:v>
                </c:pt>
                <c:pt idx="4">
                  <c:v>0.79633084577114432</c:v>
                </c:pt>
                <c:pt idx="5">
                  <c:v>0.85503706934147405</c:v>
                </c:pt>
                <c:pt idx="6">
                  <c:v>0.83483591445427729</c:v>
                </c:pt>
                <c:pt idx="7">
                  <c:v>1.1219033420300659</c:v>
                </c:pt>
                <c:pt idx="8">
                  <c:v>0.72962562825872512</c:v>
                </c:pt>
                <c:pt idx="9">
                  <c:v>0.60163365325709617</c:v>
                </c:pt>
                <c:pt idx="10">
                  <c:v>0.72902232486528096</c:v>
                </c:pt>
                <c:pt idx="11">
                  <c:v>0.87590232498121345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29-4CDE-9857-EA2E47D774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8695856"/>
        <c:axId val="658694544"/>
      </c:barChart>
      <c:catAx>
        <c:axId val="6586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658694544"/>
        <c:crosses val="autoZero"/>
        <c:auto val="1"/>
        <c:lblAlgn val="ctr"/>
        <c:lblOffset val="100"/>
        <c:noMultiLvlLbl val="0"/>
      </c:catAx>
      <c:valAx>
        <c:axId val="65869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65869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[zerodose class charts by levels.xlsx]imminization import data!PivotTable1</c:name>
    <c:fmtId val="4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dirty="0"/>
              <a:t>الجرعة الصفرية</a:t>
            </a:r>
            <a:r>
              <a:rPr lang="ar-SA" baseline="0" dirty="0"/>
              <a:t> و التطعيمات فوق العام بحسب الأعوام في 120 مديرية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rgbClr val="FF0000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1877635873541544E-2"/>
          <c:y val="7.2675488248857528E-2"/>
          <c:w val="0.89353257206976733"/>
          <c:h val="0.70937643943270079"/>
        </c:manualLayout>
      </c:layout>
      <c:lineChart>
        <c:grouping val="standard"/>
        <c:varyColors val="0"/>
        <c:ser>
          <c:idx val="0"/>
          <c:order val="0"/>
          <c:tx>
            <c:strRef>
              <c:f>'imminization import data'!$B$6:$B$7</c:f>
              <c:strCache>
                <c:ptCount val="1"/>
                <c:pt idx="0">
                  <c:v> Penta1 فوق العام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data'!$A$8:$A$13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'imminization import data'!$B$8:$B$13</c:f>
              <c:numCache>
                <c:formatCode>_(* #,##0_);_(* \(#,##0\);_(* "-"??_);_(@_)</c:formatCode>
                <c:ptCount val="6"/>
                <c:pt idx="0">
                  <c:v>1493</c:v>
                </c:pt>
                <c:pt idx="1">
                  <c:v>1271</c:v>
                </c:pt>
                <c:pt idx="2">
                  <c:v>1626</c:v>
                </c:pt>
                <c:pt idx="3">
                  <c:v>3100</c:v>
                </c:pt>
                <c:pt idx="4">
                  <c:v>2970</c:v>
                </c:pt>
                <c:pt idx="5">
                  <c:v>4159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1B-47CB-ABCA-D916B3C76106}"/>
            </c:ext>
          </c:extLst>
        </c:ser>
        <c:ser>
          <c:idx val="1"/>
          <c:order val="1"/>
          <c:tx>
            <c:strRef>
              <c:f>'imminization import data'!$C$6:$C$7</c:f>
              <c:strCache>
                <c:ptCount val="1"/>
                <c:pt idx="0">
                  <c:v> penta zero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Y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A5-43F7-A692-4F67A9D0D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data'!$A$8:$A$13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'imminization import data'!$C$8:$C$13</c:f>
              <c:numCache>
                <c:formatCode>_(* #,##0_);_(* \(#,##0\);_(* "-"??_);_(@_)</c:formatCode>
                <c:ptCount val="6"/>
                <c:pt idx="0">
                  <c:v>35152.203787823964</c:v>
                </c:pt>
                <c:pt idx="1">
                  <c:v>36739.453297102213</c:v>
                </c:pt>
                <c:pt idx="2">
                  <c:v>24077.235467758321</c:v>
                </c:pt>
                <c:pt idx="3">
                  <c:v>15352.745099051332</c:v>
                </c:pt>
                <c:pt idx="4">
                  <c:v>22622.999999998487</c:v>
                </c:pt>
                <c:pt idx="5">
                  <c:v>28087.999999997264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8-0F1B-47CB-ABCA-D916B3C76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981920"/>
        <c:axId val="577750432"/>
      </c:lineChart>
      <c:catAx>
        <c:axId val="5709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77750432"/>
        <c:crosses val="autoZero"/>
        <c:auto val="1"/>
        <c:lblAlgn val="ctr"/>
        <c:lblOffset val="100"/>
        <c:noMultiLvlLbl val="0"/>
      </c:catAx>
      <c:valAx>
        <c:axId val="57775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5709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[zerodose class charts by levels.xlsx]imminization import data (2)!PivotTable1</c:name>
    <c:fmtId val="6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/>
              <a:t>الجرعة الصفرية بحسب المحافظات خلال اخر 3 سنوات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0372317376604612E-2"/>
          <c:y val="8.505511419422071E-2"/>
          <c:w val="0.91441029179265221"/>
          <c:h val="0.89666694529247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'imminization import data (2)'!$B$6:$B$7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(2)'!$A$8:$A$19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(2)'!$B$8:$B$19</c:f>
              <c:numCache>
                <c:formatCode>_(* #,##0_);_(* \(#,##0\);_(* "-"??_);_(@_)</c:formatCode>
                <c:ptCount val="12"/>
                <c:pt idx="0">
                  <c:v>2025.4843779301082</c:v>
                </c:pt>
                <c:pt idx="1">
                  <c:v>-1310.781539243224</c:v>
                </c:pt>
                <c:pt idx="2">
                  <c:v>2134.9434313066449</c:v>
                </c:pt>
                <c:pt idx="3">
                  <c:v>1866.0381532190177</c:v>
                </c:pt>
                <c:pt idx="4">
                  <c:v>428.30114811251315</c:v>
                </c:pt>
                <c:pt idx="5">
                  <c:v>395.09411839315726</c:v>
                </c:pt>
                <c:pt idx="6">
                  <c:v>-7006.7437896745114</c:v>
                </c:pt>
                <c:pt idx="7">
                  <c:v>-856.80062529615316</c:v>
                </c:pt>
                <c:pt idx="8">
                  <c:v>3187.4381017127344</c:v>
                </c:pt>
                <c:pt idx="9">
                  <c:v>854.58980695348509</c:v>
                </c:pt>
                <c:pt idx="10">
                  <c:v>-748.61898117238479</c:v>
                </c:pt>
                <c:pt idx="11">
                  <c:v>14383.800896808549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9-4186-9714-ABA7869144D8}"/>
            </c:ext>
          </c:extLst>
        </c:ser>
        <c:ser>
          <c:idx val="1"/>
          <c:order val="1"/>
          <c:tx>
            <c:strRef>
              <c:f>'imminization import data (2)'!$C$6:$C$7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(2)'!$A$8:$A$19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(2)'!$C$8:$C$19</c:f>
              <c:numCache>
                <c:formatCode>_(* #,##0_);_(* \(#,##0\);_(* "-"??_);_(@_)</c:formatCode>
                <c:ptCount val="12"/>
                <c:pt idx="0">
                  <c:v>3739.9999999999854</c:v>
                </c:pt>
                <c:pt idx="1">
                  <c:v>1232.9999999999418</c:v>
                </c:pt>
                <c:pt idx="2">
                  <c:v>3247.9999999999891</c:v>
                </c:pt>
                <c:pt idx="3">
                  <c:v>1671.9999999999964</c:v>
                </c:pt>
                <c:pt idx="4">
                  <c:v>1136.9999999999991</c:v>
                </c:pt>
                <c:pt idx="5">
                  <c:v>1669.0000000000946</c:v>
                </c:pt>
                <c:pt idx="6">
                  <c:v>-12200.999999999993</c:v>
                </c:pt>
                <c:pt idx="7">
                  <c:v>570.00000000004729</c:v>
                </c:pt>
                <c:pt idx="8">
                  <c:v>2680.9999999999818</c:v>
                </c:pt>
                <c:pt idx="9">
                  <c:v>3507.9999999999563</c:v>
                </c:pt>
                <c:pt idx="10">
                  <c:v>398</c:v>
                </c:pt>
                <c:pt idx="11">
                  <c:v>14967.999999999927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9-4186-9714-ABA7869144D8}"/>
            </c:ext>
          </c:extLst>
        </c:ser>
        <c:ser>
          <c:idx val="2"/>
          <c:order val="2"/>
          <c:tx>
            <c:strRef>
              <c:f>'imminization import data (2)'!$D$6:$D$7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Y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D8-4ABB-9973-ED1DB65E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(2)'!$A$8:$A$19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(2)'!$D$8:$D$19</c:f>
              <c:numCache>
                <c:formatCode>_(* #,##0_);_(* \(#,##0\);_(* "-"??_);_(@_)</c:formatCode>
                <c:ptCount val="12"/>
                <c:pt idx="0">
                  <c:v>5022.99999999996</c:v>
                </c:pt>
                <c:pt idx="1">
                  <c:v>1921.9999999999854</c:v>
                </c:pt>
                <c:pt idx="2">
                  <c:v>5431.0000000000255</c:v>
                </c:pt>
                <c:pt idx="3">
                  <c:v>517.00000000000546</c:v>
                </c:pt>
                <c:pt idx="4">
                  <c:v>1300.9999999999909</c:v>
                </c:pt>
                <c:pt idx="5">
                  <c:v>5560.9999999999127</c:v>
                </c:pt>
                <c:pt idx="6">
                  <c:v>-19989.000000000007</c:v>
                </c:pt>
                <c:pt idx="7">
                  <c:v>1108.9999999999709</c:v>
                </c:pt>
                <c:pt idx="8">
                  <c:v>4232.0000000000582</c:v>
                </c:pt>
                <c:pt idx="9">
                  <c:v>7518.00000000004</c:v>
                </c:pt>
                <c:pt idx="10">
                  <c:v>671</c:v>
                </c:pt>
                <c:pt idx="11">
                  <c:v>14791.999999999811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59-4186-9714-ABA786914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981920"/>
        <c:axId val="577750432"/>
      </c:barChart>
      <c:catAx>
        <c:axId val="5709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77750432"/>
        <c:crosses val="autoZero"/>
        <c:auto val="1"/>
        <c:lblAlgn val="ctr"/>
        <c:lblOffset val="100"/>
        <c:noMultiLvlLbl val="0"/>
      </c:catAx>
      <c:valAx>
        <c:axId val="5777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7098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00007384975642"/>
          <c:y val="0.93463595346180683"/>
          <c:w val="0.24569007354414032"/>
          <c:h val="6.5364046538193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[zerodose class charts by levels.xlsx]imminization import data!PivotTable1</c:name>
    <c:fmtId val="4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dirty="0"/>
              <a:t>الجرعة الصفرية</a:t>
            </a:r>
            <a:r>
              <a:rPr lang="ar-SA" baseline="0" dirty="0"/>
              <a:t> و التطعيمات فوق العام بحسب الأعوام في 120 مديرية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rgbClr val="FF0000"/>
          </a:solidFill>
          <a:ln>
            <a:noFill/>
          </a:ln>
          <a:effectLst/>
        </c:spP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9.1877635873541544E-2"/>
          <c:y val="7.2675488248857528E-2"/>
          <c:w val="0.89353257206976733"/>
          <c:h val="0.70937643943270079"/>
        </c:manualLayout>
      </c:layout>
      <c:lineChart>
        <c:grouping val="standard"/>
        <c:varyColors val="0"/>
        <c:ser>
          <c:idx val="0"/>
          <c:order val="0"/>
          <c:tx>
            <c:strRef>
              <c:f>'imminization import data'!$B$6:$B$7</c:f>
              <c:strCache>
                <c:ptCount val="1"/>
                <c:pt idx="0">
                  <c:v> Penta1 فوق العام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data'!$A$8:$A$13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'imminization import data'!$B$8:$B$13</c:f>
              <c:numCache>
                <c:formatCode>_(* #,##0_);_(* \(#,##0\);_(* "-"??_);_(@_)</c:formatCode>
                <c:ptCount val="6"/>
                <c:pt idx="0">
                  <c:v>1493</c:v>
                </c:pt>
                <c:pt idx="1">
                  <c:v>1271</c:v>
                </c:pt>
                <c:pt idx="2">
                  <c:v>1626</c:v>
                </c:pt>
                <c:pt idx="3">
                  <c:v>3100</c:v>
                </c:pt>
                <c:pt idx="4">
                  <c:v>2970</c:v>
                </c:pt>
                <c:pt idx="5">
                  <c:v>4159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1B-47CB-ABCA-D916B3C76106}"/>
            </c:ext>
          </c:extLst>
        </c:ser>
        <c:ser>
          <c:idx val="1"/>
          <c:order val="1"/>
          <c:tx>
            <c:strRef>
              <c:f>'imminization import data'!$C$6:$C$7</c:f>
              <c:strCache>
                <c:ptCount val="1"/>
                <c:pt idx="0">
                  <c:v> penta zero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Y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A5-43F7-A692-4F67A9D0DA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data'!$A$8:$A$13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'imminization import data'!$C$8:$C$13</c:f>
              <c:numCache>
                <c:formatCode>_(* #,##0_);_(* \(#,##0\);_(* "-"??_);_(@_)</c:formatCode>
                <c:ptCount val="6"/>
                <c:pt idx="0">
                  <c:v>35152.203787823964</c:v>
                </c:pt>
                <c:pt idx="1">
                  <c:v>36739.453297102213</c:v>
                </c:pt>
                <c:pt idx="2">
                  <c:v>24077.235467758321</c:v>
                </c:pt>
                <c:pt idx="3">
                  <c:v>15352.745099051332</c:v>
                </c:pt>
                <c:pt idx="4">
                  <c:v>22622.999999998487</c:v>
                </c:pt>
                <c:pt idx="5">
                  <c:v>28087.999999997264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8-0F1B-47CB-ABCA-D916B3C76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981920"/>
        <c:axId val="577750432"/>
      </c:lineChart>
      <c:catAx>
        <c:axId val="5709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77750432"/>
        <c:crosses val="autoZero"/>
        <c:auto val="1"/>
        <c:lblAlgn val="ctr"/>
        <c:lblOffset val="100"/>
        <c:noMultiLvlLbl val="0"/>
      </c:catAx>
      <c:valAx>
        <c:axId val="57775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5709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[zerodose class charts by levels.xlsx]imminization import data (2)!PivotTable1</c:name>
    <c:fmtId val="5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2400"/>
              <a:t>الجرعة الصفرية بحسب المحافظات خلال اخر 3 سنوات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7.0372317376604612E-2"/>
          <c:y val="8.505511419422071E-2"/>
          <c:w val="0.91441029179265221"/>
          <c:h val="0.89666694529247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'imminization import data (2)'!$B$6:$B$7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(2)'!$A$8:$A$19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(2)'!$B$8:$B$19</c:f>
              <c:numCache>
                <c:formatCode>_(* #,##0_);_(* \(#,##0\);_(* "-"??_);_(@_)</c:formatCode>
                <c:ptCount val="12"/>
                <c:pt idx="0">
                  <c:v>2025.4843779301082</c:v>
                </c:pt>
                <c:pt idx="1">
                  <c:v>-1310.781539243224</c:v>
                </c:pt>
                <c:pt idx="2">
                  <c:v>2134.9434313066449</c:v>
                </c:pt>
                <c:pt idx="3">
                  <c:v>1866.0381532190177</c:v>
                </c:pt>
                <c:pt idx="4">
                  <c:v>428.30114811251315</c:v>
                </c:pt>
                <c:pt idx="5">
                  <c:v>395.09411839315726</c:v>
                </c:pt>
                <c:pt idx="6">
                  <c:v>-7006.7437896745114</c:v>
                </c:pt>
                <c:pt idx="7">
                  <c:v>-856.80062529615316</c:v>
                </c:pt>
                <c:pt idx="8">
                  <c:v>3187.4381017127344</c:v>
                </c:pt>
                <c:pt idx="9">
                  <c:v>854.58980695348509</c:v>
                </c:pt>
                <c:pt idx="10">
                  <c:v>-748.61898117238479</c:v>
                </c:pt>
                <c:pt idx="11">
                  <c:v>14383.800896808549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9-4186-9714-ABA7869144D8}"/>
            </c:ext>
          </c:extLst>
        </c:ser>
        <c:ser>
          <c:idx val="1"/>
          <c:order val="1"/>
          <c:tx>
            <c:strRef>
              <c:f>'imminization import data (2)'!$C$6:$C$7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(2)'!$A$8:$A$19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(2)'!$C$8:$C$19</c:f>
              <c:numCache>
                <c:formatCode>_(* #,##0_);_(* \(#,##0\);_(* "-"??_);_(@_)</c:formatCode>
                <c:ptCount val="12"/>
                <c:pt idx="0">
                  <c:v>3739.9999999999854</c:v>
                </c:pt>
                <c:pt idx="1">
                  <c:v>1232.9999999999418</c:v>
                </c:pt>
                <c:pt idx="2">
                  <c:v>3247.9999999999891</c:v>
                </c:pt>
                <c:pt idx="3">
                  <c:v>1671.9999999999964</c:v>
                </c:pt>
                <c:pt idx="4">
                  <c:v>1136.9999999999991</c:v>
                </c:pt>
                <c:pt idx="5">
                  <c:v>1669.0000000000946</c:v>
                </c:pt>
                <c:pt idx="6">
                  <c:v>-12200.999999999993</c:v>
                </c:pt>
                <c:pt idx="7">
                  <c:v>570.00000000004729</c:v>
                </c:pt>
                <c:pt idx="8">
                  <c:v>2680.9999999999818</c:v>
                </c:pt>
                <c:pt idx="9">
                  <c:v>3507.9999999999563</c:v>
                </c:pt>
                <c:pt idx="10">
                  <c:v>398</c:v>
                </c:pt>
                <c:pt idx="11">
                  <c:v>14967.999999999927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59-4186-9714-ABA7869144D8}"/>
            </c:ext>
          </c:extLst>
        </c:ser>
        <c:ser>
          <c:idx val="2"/>
          <c:order val="2"/>
          <c:tx>
            <c:strRef>
              <c:f>'imminization import data (2)'!$D$6:$D$7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(2)'!$A$8:$A$19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(2)'!$D$8:$D$19</c:f>
              <c:numCache>
                <c:formatCode>_(* #,##0_);_(* \(#,##0\);_(* "-"??_);_(@_)</c:formatCode>
                <c:ptCount val="12"/>
                <c:pt idx="0">
                  <c:v>5022.99999999996</c:v>
                </c:pt>
                <c:pt idx="1">
                  <c:v>1921.9999999999854</c:v>
                </c:pt>
                <c:pt idx="2">
                  <c:v>5431.0000000000255</c:v>
                </c:pt>
                <c:pt idx="3">
                  <c:v>517.00000000000546</c:v>
                </c:pt>
                <c:pt idx="4">
                  <c:v>1300.9999999999909</c:v>
                </c:pt>
                <c:pt idx="5">
                  <c:v>5560.9999999999127</c:v>
                </c:pt>
                <c:pt idx="6">
                  <c:v>-19989.000000000007</c:v>
                </c:pt>
                <c:pt idx="7">
                  <c:v>1108.9999999999709</c:v>
                </c:pt>
                <c:pt idx="8">
                  <c:v>4232.0000000000582</c:v>
                </c:pt>
                <c:pt idx="9">
                  <c:v>7518.00000000004</c:v>
                </c:pt>
                <c:pt idx="10">
                  <c:v>671</c:v>
                </c:pt>
                <c:pt idx="11">
                  <c:v>14791.999999999811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59-4186-9714-ABA786914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981920"/>
        <c:axId val="577750432"/>
      </c:barChart>
      <c:catAx>
        <c:axId val="5709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77750432"/>
        <c:crosses val="autoZero"/>
        <c:auto val="1"/>
        <c:lblAlgn val="ctr"/>
        <c:lblOffset val="100"/>
        <c:noMultiLvlLbl val="0"/>
      </c:catAx>
      <c:valAx>
        <c:axId val="57775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7098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[zerodose class charts by levels.xlsx]imminization import data (3)!PivotTable1</c:name>
    <c:fmtId val="5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2800" dirty="0"/>
              <a:t>فوق العام من اجل التحقق و الاتساق</a:t>
            </a:r>
            <a:r>
              <a:rPr lang="ar-SA" sz="2800" baseline="0" dirty="0"/>
              <a:t> مع البيانات الداخلية 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3297872340425532E-2"/>
          <c:y val="0.28346097277790899"/>
          <c:w val="0.97340425531914898"/>
          <c:h val="0.46849331651795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'imminization import data (3)'!$B$6:$B$7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(3)'!$A$8:$A$19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(3)'!$B$8:$B$19</c:f>
              <c:numCache>
                <c:formatCode>_(* #,##0_);_(* \(#,##0\);_(* "-"??_);_(@_)</c:formatCode>
                <c:ptCount val="12"/>
                <c:pt idx="0">
                  <c:v>19</c:v>
                </c:pt>
                <c:pt idx="1">
                  <c:v>39</c:v>
                </c:pt>
                <c:pt idx="2">
                  <c:v>362</c:v>
                </c:pt>
                <c:pt idx="3">
                  <c:v>116</c:v>
                </c:pt>
                <c:pt idx="4">
                  <c:v>29</c:v>
                </c:pt>
                <c:pt idx="5">
                  <c:v>718</c:v>
                </c:pt>
                <c:pt idx="6">
                  <c:v>523</c:v>
                </c:pt>
                <c:pt idx="7">
                  <c:v>526</c:v>
                </c:pt>
                <c:pt idx="8">
                  <c:v>52</c:v>
                </c:pt>
                <c:pt idx="9">
                  <c:v>297</c:v>
                </c:pt>
                <c:pt idx="10">
                  <c:v>1</c:v>
                </c:pt>
                <c:pt idx="11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6-46BB-A54A-A44A348FE37D}"/>
            </c:ext>
          </c:extLst>
        </c:ser>
        <c:ser>
          <c:idx val="1"/>
          <c:order val="1"/>
          <c:tx>
            <c:strRef>
              <c:f>'imminization import data (3)'!$C$6:$C$7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(3)'!$A$8:$A$19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(3)'!$C$8:$C$19</c:f>
              <c:numCache>
                <c:formatCode>_(* #,##0_);_(* \(#,##0\);_(* "-"??_);_(@_)</c:formatCode>
                <c:ptCount val="12"/>
                <c:pt idx="0">
                  <c:v>0</c:v>
                </c:pt>
                <c:pt idx="1">
                  <c:v>75</c:v>
                </c:pt>
                <c:pt idx="2">
                  <c:v>468</c:v>
                </c:pt>
                <c:pt idx="3">
                  <c:v>94</c:v>
                </c:pt>
                <c:pt idx="4">
                  <c:v>15</c:v>
                </c:pt>
                <c:pt idx="5">
                  <c:v>441</c:v>
                </c:pt>
                <c:pt idx="6">
                  <c:v>890</c:v>
                </c:pt>
                <c:pt idx="7">
                  <c:v>574</c:v>
                </c:pt>
                <c:pt idx="8">
                  <c:v>26</c:v>
                </c:pt>
                <c:pt idx="9">
                  <c:v>136</c:v>
                </c:pt>
                <c:pt idx="10">
                  <c:v>0</c:v>
                </c:pt>
                <c:pt idx="11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6-46BB-A54A-A44A348FE37D}"/>
            </c:ext>
          </c:extLst>
        </c:ser>
        <c:ser>
          <c:idx val="2"/>
          <c:order val="2"/>
          <c:tx>
            <c:strRef>
              <c:f>'imminization import data (3)'!$D$6:$D$7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'imminization import data (3)'!$A$8:$A$19</c:f>
              <c:strCache>
                <c:ptCount val="12"/>
                <c:pt idx="0">
                  <c:v>Abyen</c:v>
                </c:pt>
                <c:pt idx="1">
                  <c:v>Aden</c:v>
                </c:pt>
                <c:pt idx="2">
                  <c:v>Al_Dhale'a</c:v>
                </c:pt>
                <c:pt idx="3">
                  <c:v>Al_Hodydah</c:v>
                </c:pt>
                <c:pt idx="4">
                  <c:v>AL_Mahrah</c:v>
                </c:pt>
                <c:pt idx="5">
                  <c:v>Lahj</c:v>
                </c:pt>
                <c:pt idx="6">
                  <c:v>Ma'areb</c:v>
                </c:pt>
                <c:pt idx="7">
                  <c:v>Moklla</c:v>
                </c:pt>
                <c:pt idx="8">
                  <c:v>Say'on</c:v>
                </c:pt>
                <c:pt idx="9">
                  <c:v>Shabwah</c:v>
                </c:pt>
                <c:pt idx="10">
                  <c:v>Socatra</c:v>
                </c:pt>
                <c:pt idx="11">
                  <c:v>Taiz</c:v>
                </c:pt>
              </c:strCache>
            </c:strRef>
          </c:cat>
          <c:val>
            <c:numRef>
              <c:f>'imminization import data (3)'!$D$8:$D$19</c:f>
              <c:numCache>
                <c:formatCode>_(* #,##0_);_(* \(#,##0\);_(* "-"??_);_(@_)</c:formatCode>
                <c:ptCount val="12"/>
                <c:pt idx="0">
                  <c:v>11</c:v>
                </c:pt>
                <c:pt idx="1">
                  <c:v>123</c:v>
                </c:pt>
                <c:pt idx="2">
                  <c:v>351</c:v>
                </c:pt>
                <c:pt idx="3">
                  <c:v>73</c:v>
                </c:pt>
                <c:pt idx="4">
                  <c:v>14</c:v>
                </c:pt>
                <c:pt idx="5">
                  <c:v>686</c:v>
                </c:pt>
                <c:pt idx="6">
                  <c:v>1098</c:v>
                </c:pt>
                <c:pt idx="7">
                  <c:v>1259</c:v>
                </c:pt>
                <c:pt idx="8">
                  <c:v>16</c:v>
                </c:pt>
                <c:pt idx="9">
                  <c:v>75</c:v>
                </c:pt>
                <c:pt idx="10">
                  <c:v>0</c:v>
                </c:pt>
                <c:pt idx="11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26-46BB-A54A-A44A348FE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0981920"/>
        <c:axId val="577750432"/>
      </c:barChart>
      <c:catAx>
        <c:axId val="57098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77750432"/>
        <c:crosses val="autoZero"/>
        <c:auto val="1"/>
        <c:lblAlgn val="ctr"/>
        <c:lblOffset val="100"/>
        <c:noMultiLvlLbl val="0"/>
      </c:catAx>
      <c:valAx>
        <c:axId val="57775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57098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[Book1]Sheet2!PivotTable1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30875568678915133"/>
          <c:y val="0.10968759113444156"/>
          <c:w val="0.56859995625546811"/>
          <c:h val="0.89031240886555851"/>
        </c:manualLayout>
      </c:layout>
      <c:pie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F-414C-B862-09DF5DC761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F-414C-B862-09DF5DC761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Sheet2!$A$4:$A$6</c:f>
              <c:strCache>
                <c:ptCount val="2"/>
                <c:pt idx="0">
                  <c:v>has Targrt data</c:v>
                </c:pt>
                <c:pt idx="1">
                  <c:v>nodata</c:v>
                </c:pt>
              </c:strCache>
            </c:strRef>
          </c:cat>
          <c:val>
            <c:numRef>
              <c:f>Sheet2!$B$4:$B$6</c:f>
              <c:numCache>
                <c:formatCode>General</c:formatCode>
                <c:ptCount val="2"/>
                <c:pt idx="0">
                  <c:v>1167</c:v>
                </c:pt>
                <c:pt idx="1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DF-414C-B862-09DF5DC76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[Book1]Sheet2 (2)!PivotTable1</c:name>
    <c:fmtId val="10"/>
  </c:pivotSource>
  <c:chart>
    <c:autoTitleDeleted val="1"/>
    <c:pivotFmts>
      <c:pivotFmt>
        <c:idx val="0"/>
        <c:dLbl>
          <c:idx val="0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</c:pivotFmt>
      <c:pivotFmt>
        <c:idx val="3"/>
      </c:pivotFmt>
      <c:pivotFmt>
        <c:idx val="4"/>
        <c:spPr>
          <a:noFill/>
          <a:ln>
            <a:solidFill>
              <a:schemeClr val="accent1"/>
            </a:solidFill>
          </a:ln>
          <a:effectLst/>
        </c:spPr>
      </c:pivotFmt>
      <c:pivotFmt>
        <c:idx val="5"/>
        <c:spPr>
          <a:gradFill rotWithShape="1">
            <a:gsLst>
              <a:gs pos="0">
                <a:schemeClr val="accent1">
                  <a:tint val="5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5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5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hade val="4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4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4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8"/>
        <c:spPr>
          <a:gradFill rotWithShape="1">
            <a:gsLst>
              <a:gs pos="0">
                <a:schemeClr val="accent1">
                  <a:shade val="5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5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5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9"/>
        <c:spPr>
          <a:gradFill rotWithShape="1">
            <a:gsLst>
              <a:gs pos="0">
                <a:schemeClr val="accent1">
                  <a:shade val="6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6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0"/>
        <c:spPr>
          <a:gradFill rotWithShape="1">
            <a:gsLst>
              <a:gs pos="0">
                <a:schemeClr val="accent1">
                  <a:shade val="7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7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7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1"/>
        <c:spPr>
          <a:gradFill rotWithShape="1">
            <a:gsLst>
              <a:gs pos="0">
                <a:schemeClr val="accent1">
                  <a:shade val="8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8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8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2"/>
        <c:spPr>
          <a:gradFill rotWithShape="1">
            <a:gsLst>
              <a:gs pos="0">
                <a:schemeClr val="accent1">
                  <a:shade val="9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9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9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4"/>
        <c:spPr>
          <a:gradFill rotWithShape="1">
            <a:gsLst>
              <a:gs pos="0">
                <a:schemeClr val="accent1">
                  <a:tint val="9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9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9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5"/>
        <c:spPr>
          <a:gradFill rotWithShape="1">
            <a:gsLst>
              <a:gs pos="0">
                <a:schemeClr val="accent1">
                  <a:tint val="8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8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8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7"/>
        <c:spPr>
          <a:gradFill rotWithShape="1">
            <a:gsLst>
              <a:gs pos="0">
                <a:schemeClr val="accent1">
                  <a:tint val="6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6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8"/>
        <c:spPr>
          <a:gradFill rotWithShape="1">
            <a:gsLst>
              <a:gs pos="0">
                <a:schemeClr val="accent1">
                  <a:tint val="5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5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5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19"/>
        <c:spPr>
          <a:noFill/>
          <a:ln>
            <a:solidFill>
              <a:schemeClr val="accent1"/>
            </a:solidFill>
          </a:ln>
          <a:effectLst/>
        </c:spPr>
      </c:pivotFmt>
      <c:pivotFmt>
        <c:idx val="2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gradFill rotWithShape="1">
            <a:gsLst>
              <a:gs pos="0">
                <a:schemeClr val="accent1">
                  <a:shade val="4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4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4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22"/>
        <c:spPr>
          <a:gradFill rotWithShape="1">
            <a:gsLst>
              <a:gs pos="0">
                <a:schemeClr val="accent1">
                  <a:shade val="5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5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5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23"/>
        <c:spPr>
          <a:gradFill rotWithShape="1">
            <a:gsLst>
              <a:gs pos="0">
                <a:schemeClr val="accent1">
                  <a:shade val="6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6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24"/>
        <c:spPr>
          <a:gradFill rotWithShape="1">
            <a:gsLst>
              <a:gs pos="0">
                <a:schemeClr val="accent1">
                  <a:shade val="7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7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7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25"/>
        <c:spPr>
          <a:gradFill rotWithShape="1">
            <a:gsLst>
              <a:gs pos="0">
                <a:schemeClr val="accent1">
                  <a:shade val="8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8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8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26"/>
        <c:spPr>
          <a:gradFill rotWithShape="1">
            <a:gsLst>
              <a:gs pos="0">
                <a:schemeClr val="accent1">
                  <a:shade val="9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hade val="9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shade val="9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2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28"/>
        <c:spPr>
          <a:gradFill rotWithShape="1">
            <a:gsLst>
              <a:gs pos="0">
                <a:schemeClr val="accent1">
                  <a:tint val="9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9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9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29"/>
        <c:spPr>
          <a:gradFill rotWithShape="1">
            <a:gsLst>
              <a:gs pos="0">
                <a:schemeClr val="accent1">
                  <a:tint val="8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8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8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3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31"/>
        <c:spPr>
          <a:gradFill rotWithShape="1">
            <a:gsLst>
              <a:gs pos="0">
                <a:schemeClr val="accent1">
                  <a:tint val="6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6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6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tint val="5000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tint val="5000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/>
        </c:spPr>
      </c:pivotFmt>
      <c:pivotFmt>
        <c:idx val="33"/>
        <c:spPr>
          <a:noFill/>
          <a:ln>
            <a:solidFill>
              <a:schemeClr val="accen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9.1012457398049126E-2"/>
          <c:y val="1.3695868846090555E-2"/>
          <c:w val="0.7358858267716536"/>
          <c:h val="0.87500021834297592"/>
        </c:manualLayout>
      </c:layout>
      <c:pieChart>
        <c:varyColors val="1"/>
        <c:ser>
          <c:idx val="0"/>
          <c:order val="0"/>
          <c:tx>
            <c:strRef>
              <c:f>'Sheet2 (2)'!$B$3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A-41E3-AA62-4D84FFB724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2A-41E3-AA62-4D84FFB724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2A-41E3-AA62-4D84FFB724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2A-41E3-AA62-4D84FFB724C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2A-41E3-AA62-4D84FFB724C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2A-41E3-AA62-4D84FFB724C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F2A-41E3-AA62-4D84FFB724C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F2A-41E3-AA62-4D84FFB724C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F2A-41E3-AA62-4D84FFB724C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F2A-41E3-AA62-4D84FFB724C2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1">
                      <a:tint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F2A-41E3-AA62-4D84FFB724C2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F2A-41E3-AA62-4D84FFB724C2}"/>
              </c:ext>
            </c:extLst>
          </c:dPt>
          <c:dPt>
            <c:idx val="12"/>
            <c:bubble3D val="0"/>
            <c:spPr>
              <a:noFill/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F2A-41E3-AA62-4D84FFB724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'Sheet2 (2)'!$A$4:$A$17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'Sheet2 (2)'!$B$4:$B$17</c:f>
              <c:numCache>
                <c:formatCode>General</c:formatCode>
                <c:ptCount val="13"/>
                <c:pt idx="0">
                  <c:v>57</c:v>
                </c:pt>
                <c:pt idx="1">
                  <c:v>49</c:v>
                </c:pt>
                <c:pt idx="2">
                  <c:v>27</c:v>
                </c:pt>
                <c:pt idx="3">
                  <c:v>46</c:v>
                </c:pt>
                <c:pt idx="4">
                  <c:v>42</c:v>
                </c:pt>
                <c:pt idx="5">
                  <c:v>44</c:v>
                </c:pt>
                <c:pt idx="6">
                  <c:v>34</c:v>
                </c:pt>
                <c:pt idx="7">
                  <c:v>37</c:v>
                </c:pt>
                <c:pt idx="8">
                  <c:v>56</c:v>
                </c:pt>
                <c:pt idx="9">
                  <c:v>73</c:v>
                </c:pt>
                <c:pt idx="10">
                  <c:v>130</c:v>
                </c:pt>
                <c:pt idx="11">
                  <c:v>261</c:v>
                </c:pt>
                <c:pt idx="12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F2A-41E3-AA62-4D84FFB72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[Book1]Sheet2 (2)!PivotTable1</c:name>
    <c:fmtId val="1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0289313704160601E-2"/>
          <c:y val="4.946191906890858E-2"/>
          <c:w val="0.95942137259167881"/>
          <c:h val="0.8686581580157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'Sheet2 (2)'!$B$3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'Sheet2 (2)'!$A$4:$A$17</c:f>
              <c:strCach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strCache>
            </c:strRef>
          </c:cat>
          <c:val>
            <c:numRef>
              <c:f>'Sheet2 (2)'!$B$4:$B$17</c:f>
              <c:numCache>
                <c:formatCode>General</c:formatCode>
                <c:ptCount val="13"/>
                <c:pt idx="0">
                  <c:v>57</c:v>
                </c:pt>
                <c:pt idx="1">
                  <c:v>49</c:v>
                </c:pt>
                <c:pt idx="2">
                  <c:v>27</c:v>
                </c:pt>
                <c:pt idx="3">
                  <c:v>46</c:v>
                </c:pt>
                <c:pt idx="4">
                  <c:v>42</c:v>
                </c:pt>
                <c:pt idx="5">
                  <c:v>44</c:v>
                </c:pt>
                <c:pt idx="6">
                  <c:v>34</c:v>
                </c:pt>
                <c:pt idx="7">
                  <c:v>37</c:v>
                </c:pt>
                <c:pt idx="8">
                  <c:v>56</c:v>
                </c:pt>
                <c:pt idx="9">
                  <c:v>73</c:v>
                </c:pt>
                <c:pt idx="10">
                  <c:v>130</c:v>
                </c:pt>
                <c:pt idx="11">
                  <c:v>261</c:v>
                </c:pt>
                <c:pt idx="12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6-460B-BFEF-FAB37801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378159"/>
        <c:axId val="969690191"/>
      </c:barChart>
      <c:catAx>
        <c:axId val="8193781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969690191"/>
        <c:crosses val="autoZero"/>
        <c:auto val="1"/>
        <c:lblAlgn val="ctr"/>
        <c:lblOffset val="100"/>
        <c:noMultiLvlLbl val="0"/>
      </c:catAx>
      <c:valAx>
        <c:axId val="96969019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937815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Zero dose children,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Zero dose children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6-4568-A5FA-6BABC389B7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6-4568-A5FA-6BABC389B7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6-4568-A5FA-6BABC389B7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06-4568-A5FA-6BABC389B7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06-4568-A5FA-6BABC389B7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06-4568-A5FA-6BABC389B79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Y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706-4568-A5FA-6BABC389B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7701041</c:v>
                </c:pt>
                <c:pt idx="1">
                  <c:v>1892622</c:v>
                </c:pt>
                <c:pt idx="2">
                  <c:v>2080933</c:v>
                </c:pt>
                <c:pt idx="3">
                  <c:v>336725</c:v>
                </c:pt>
                <c:pt idx="4">
                  <c:v>4649933</c:v>
                </c:pt>
                <c:pt idx="5">
                  <c:v>1586557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06-4568-A5FA-6BABC389B79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HF Target</a:t>
            </a:r>
            <a:r>
              <a:rPr lang="en-US" baseline="0"/>
              <a:t> under 1  with Penta1  tire1 (Fixed)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lotArea>
      <c:layout>
        <c:manualLayout>
          <c:layoutTarget val="inner"/>
          <c:xMode val="edge"/>
          <c:yMode val="edge"/>
          <c:x val="0.27918085338146958"/>
          <c:y val="0.11555265856668578"/>
          <c:w val="0.51436461067366568"/>
          <c:h val="0.857274351122776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BA-4916-BD6A-166C257441F4}"/>
              </c:ext>
            </c:extLst>
          </c:dPt>
          <c:dPt>
            <c:idx val="1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BA-4916-BD6A-166C257441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BA-4916-BD6A-166C257441F4}"/>
              </c:ext>
            </c:extLst>
          </c:dPt>
          <c:dPt>
            <c:idx val="3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BA-4916-BD6A-166C257441F4}"/>
              </c:ext>
            </c:extLst>
          </c:dPt>
          <c:dLbls>
            <c:dLbl>
              <c:idx val="1"/>
              <c:layout>
                <c:manualLayout>
                  <c:x val="-0.12024047389333251"/>
                  <c:y val="-4.2933375049973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BA-4916-BD6A-166C25744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'Sheet2 (4)'!$G$5:$G$8</c:f>
              <c:strCache>
                <c:ptCount val="4"/>
                <c:pt idx="0">
                  <c:v>HAS Target</c:v>
                </c:pt>
                <c:pt idx="1">
                  <c:v>7-9 months Penta1 &gt;Target</c:v>
                </c:pt>
                <c:pt idx="2">
                  <c:v>10-12 Months Penta 1&gt; Target</c:v>
                </c:pt>
                <c:pt idx="3">
                  <c:v>nodata</c:v>
                </c:pt>
              </c:strCache>
            </c:strRef>
          </c:cat>
          <c:val>
            <c:numRef>
              <c:f>'Sheet2 (4)'!$H$5:$H$8</c:f>
              <c:numCache>
                <c:formatCode>General</c:formatCode>
                <c:ptCount val="4"/>
                <c:pt idx="0">
                  <c:v>539</c:v>
                </c:pt>
                <c:pt idx="1">
                  <c:v>249</c:v>
                </c:pt>
                <c:pt idx="2">
                  <c:v>379</c:v>
                </c:pt>
                <c:pt idx="3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BA-4916-BD6A-166C25744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[Book1]Sheet2!PivotTable1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30875568678915133"/>
          <c:y val="0.10968759113444156"/>
          <c:w val="0.56859995625546811"/>
          <c:h val="0.89031240886555851"/>
        </c:manualLayout>
      </c:layout>
      <c:pie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F-414C-B862-09DF5DC761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F-414C-B862-09DF5DC761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Sheet2!$A$4:$A$6</c:f>
              <c:strCache>
                <c:ptCount val="2"/>
                <c:pt idx="0">
                  <c:v>has Targrt data</c:v>
                </c:pt>
                <c:pt idx="1">
                  <c:v>nodata</c:v>
                </c:pt>
              </c:strCache>
            </c:strRef>
          </c:cat>
          <c:val>
            <c:numRef>
              <c:f>Sheet2!$B$4:$B$6</c:f>
              <c:numCache>
                <c:formatCode>General</c:formatCode>
                <c:ptCount val="2"/>
                <c:pt idx="0">
                  <c:v>1167</c:v>
                </c:pt>
                <c:pt idx="1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DF-414C-B862-09DF5DC76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HF Target</a:t>
            </a:r>
            <a:r>
              <a:rPr lang="en-US" baseline="0"/>
              <a:t> under 1  with Penta1  tire1 (Fixed)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lotArea>
      <c:layout>
        <c:manualLayout>
          <c:layoutTarget val="inner"/>
          <c:xMode val="edge"/>
          <c:yMode val="edge"/>
          <c:x val="0.27263100017636133"/>
          <c:y val="0.11555265856668578"/>
          <c:w val="0.51436461067366568"/>
          <c:h val="0.857274351122776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7F-4B22-B0E0-309BF2A66673}"/>
              </c:ext>
            </c:extLst>
          </c:dPt>
          <c:dPt>
            <c:idx val="1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7F-4B22-B0E0-309BF2A666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7F-4B22-B0E0-309BF2A66673}"/>
              </c:ext>
            </c:extLst>
          </c:dPt>
          <c:dPt>
            <c:idx val="3"/>
            <c:bubble3D val="0"/>
            <c:explosion val="13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7F-4B22-B0E0-309BF2A66673}"/>
              </c:ext>
            </c:extLst>
          </c:dPt>
          <c:dLbls>
            <c:dLbl>
              <c:idx val="1"/>
              <c:layout>
                <c:manualLayout>
                  <c:x val="-0.12024047389333251"/>
                  <c:y val="-4.2933375049973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7F-4B22-B0E0-309BF2A666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'Sheet2 (4)'!$G$5:$G$8</c:f>
              <c:strCache>
                <c:ptCount val="4"/>
                <c:pt idx="0">
                  <c:v>HAS Target</c:v>
                </c:pt>
                <c:pt idx="1">
                  <c:v>7-9 months Penta1 &gt;Target</c:v>
                </c:pt>
                <c:pt idx="2">
                  <c:v>10-12 Months Penta 1&gt; Target</c:v>
                </c:pt>
                <c:pt idx="3">
                  <c:v>nodata</c:v>
                </c:pt>
              </c:strCache>
            </c:strRef>
          </c:cat>
          <c:val>
            <c:numRef>
              <c:f>'Sheet2 (4)'!$H$5:$H$8</c:f>
              <c:numCache>
                <c:formatCode>General</c:formatCode>
                <c:ptCount val="4"/>
                <c:pt idx="0">
                  <c:v>539</c:v>
                </c:pt>
                <c:pt idx="1">
                  <c:v>249</c:v>
                </c:pt>
                <c:pt idx="2">
                  <c:v>379</c:v>
                </c:pt>
                <c:pt idx="3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7F-4B22-B0E0-309BF2A66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[HAS correct target.xlsx]Penta1&gt;T by months!PivotTable1</c:name>
    <c:fmtId val="3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b="1" dirty="0"/>
              <a:t>عدد التكرارات لعدد المرافق </a:t>
            </a:r>
            <a:r>
              <a:rPr lang="ar-SA" b="1" baseline="0" dirty="0"/>
              <a:t> التي حدث فيها الجرعة الأولى اكبر من المستهدف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ivotFmts>
      <c:pivotFmt>
        <c:idx val="0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'Penta1&gt;T by months'!$B$3:$B$5</c:f>
              <c:strCache>
                <c:ptCount val="1"/>
                <c:pt idx="0">
                  <c:v>10-12 months Penta1&gt; Target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'Penta1&gt;T by months'!$A$6:$A$17</c:f>
              <c:strCache>
                <c:ptCount val="12"/>
                <c:pt idx="0">
                  <c:v> JAN</c:v>
                </c:pt>
                <c:pt idx="1">
                  <c:v> FEB</c:v>
                </c:pt>
                <c:pt idx="2">
                  <c:v> MAR</c:v>
                </c:pt>
                <c:pt idx="3">
                  <c:v> Apr</c:v>
                </c:pt>
                <c:pt idx="4">
                  <c:v> May</c:v>
                </c:pt>
                <c:pt idx="5">
                  <c:v> June</c:v>
                </c:pt>
                <c:pt idx="6">
                  <c:v> July</c:v>
                </c:pt>
                <c:pt idx="7">
                  <c:v> Aug</c:v>
                </c:pt>
                <c:pt idx="8">
                  <c:v> Sep</c:v>
                </c:pt>
                <c:pt idx="9">
                  <c:v> Oct</c:v>
                </c:pt>
                <c:pt idx="10">
                  <c:v> Nov</c:v>
                </c:pt>
                <c:pt idx="11">
                  <c:v> Dec</c:v>
                </c:pt>
              </c:strCache>
            </c:strRef>
          </c:cat>
          <c:val>
            <c:numRef>
              <c:f>'Penta1&gt;T by months'!$B$6:$B$17</c:f>
              <c:numCache>
                <c:formatCode>General</c:formatCode>
                <c:ptCount val="12"/>
                <c:pt idx="0">
                  <c:v>360</c:v>
                </c:pt>
                <c:pt idx="1">
                  <c:v>362</c:v>
                </c:pt>
                <c:pt idx="2">
                  <c:v>361</c:v>
                </c:pt>
                <c:pt idx="3">
                  <c:v>292</c:v>
                </c:pt>
                <c:pt idx="4">
                  <c:v>354</c:v>
                </c:pt>
                <c:pt idx="5">
                  <c:v>356</c:v>
                </c:pt>
                <c:pt idx="6">
                  <c:v>344</c:v>
                </c:pt>
                <c:pt idx="7">
                  <c:v>365</c:v>
                </c:pt>
                <c:pt idx="8">
                  <c:v>360</c:v>
                </c:pt>
                <c:pt idx="9">
                  <c:v>360</c:v>
                </c:pt>
                <c:pt idx="10">
                  <c:v>365</c:v>
                </c:pt>
                <c:pt idx="11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3-480E-959A-E77A4590DF3C}"/>
            </c:ext>
          </c:extLst>
        </c:ser>
        <c:ser>
          <c:idx val="1"/>
          <c:order val="1"/>
          <c:tx>
            <c:strRef>
              <c:f>'Penta1&gt;T by months'!$C$3:$C$5</c:f>
              <c:strCache>
                <c:ptCount val="1"/>
                <c:pt idx="0">
                  <c:v>7-9 months Penta1&gt; Target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'Penta1&gt;T by months'!$A$6:$A$17</c:f>
              <c:strCache>
                <c:ptCount val="12"/>
                <c:pt idx="0">
                  <c:v> JAN</c:v>
                </c:pt>
                <c:pt idx="1">
                  <c:v> FEB</c:v>
                </c:pt>
                <c:pt idx="2">
                  <c:v> MAR</c:v>
                </c:pt>
                <c:pt idx="3">
                  <c:v> Apr</c:v>
                </c:pt>
                <c:pt idx="4">
                  <c:v> May</c:v>
                </c:pt>
                <c:pt idx="5">
                  <c:v> June</c:v>
                </c:pt>
                <c:pt idx="6">
                  <c:v> July</c:v>
                </c:pt>
                <c:pt idx="7">
                  <c:v> Aug</c:v>
                </c:pt>
                <c:pt idx="8">
                  <c:v> Sep</c:v>
                </c:pt>
                <c:pt idx="9">
                  <c:v> Oct</c:v>
                </c:pt>
                <c:pt idx="10">
                  <c:v> Nov</c:v>
                </c:pt>
                <c:pt idx="11">
                  <c:v> Dec</c:v>
                </c:pt>
              </c:strCache>
            </c:strRef>
          </c:cat>
          <c:val>
            <c:numRef>
              <c:f>'Penta1&gt;T by months'!$C$6:$C$17</c:f>
              <c:numCache>
                <c:formatCode>General</c:formatCode>
                <c:ptCount val="12"/>
                <c:pt idx="0">
                  <c:v>178</c:v>
                </c:pt>
                <c:pt idx="1">
                  <c:v>155</c:v>
                </c:pt>
                <c:pt idx="2">
                  <c:v>187</c:v>
                </c:pt>
                <c:pt idx="3">
                  <c:v>111</c:v>
                </c:pt>
                <c:pt idx="4">
                  <c:v>175</c:v>
                </c:pt>
                <c:pt idx="5">
                  <c:v>169</c:v>
                </c:pt>
                <c:pt idx="6">
                  <c:v>149</c:v>
                </c:pt>
                <c:pt idx="7">
                  <c:v>188</c:v>
                </c:pt>
                <c:pt idx="8">
                  <c:v>175</c:v>
                </c:pt>
                <c:pt idx="9">
                  <c:v>191</c:v>
                </c:pt>
                <c:pt idx="10">
                  <c:v>185</c:v>
                </c:pt>
                <c:pt idx="11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3-480E-959A-E77A4590DF3C}"/>
            </c:ext>
          </c:extLst>
        </c:ser>
        <c:ser>
          <c:idx val="2"/>
          <c:order val="2"/>
          <c:tx>
            <c:strRef>
              <c:f>'Penta1&gt;T by months'!$D$3:$D$5</c:f>
              <c:strCache>
                <c:ptCount val="1"/>
                <c:pt idx="0">
                  <c:v>Has Target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'Penta1&gt;T by months'!$A$6:$A$17</c:f>
              <c:strCache>
                <c:ptCount val="12"/>
                <c:pt idx="0">
                  <c:v> JAN</c:v>
                </c:pt>
                <c:pt idx="1">
                  <c:v> FEB</c:v>
                </c:pt>
                <c:pt idx="2">
                  <c:v> MAR</c:v>
                </c:pt>
                <c:pt idx="3">
                  <c:v> Apr</c:v>
                </c:pt>
                <c:pt idx="4">
                  <c:v> May</c:v>
                </c:pt>
                <c:pt idx="5">
                  <c:v> June</c:v>
                </c:pt>
                <c:pt idx="6">
                  <c:v> July</c:v>
                </c:pt>
                <c:pt idx="7">
                  <c:v> Aug</c:v>
                </c:pt>
                <c:pt idx="8">
                  <c:v> Sep</c:v>
                </c:pt>
                <c:pt idx="9">
                  <c:v> Oct</c:v>
                </c:pt>
                <c:pt idx="10">
                  <c:v> Nov</c:v>
                </c:pt>
                <c:pt idx="11">
                  <c:v> Dec</c:v>
                </c:pt>
              </c:strCache>
            </c:strRef>
          </c:cat>
          <c:val>
            <c:numRef>
              <c:f>'Penta1&gt;T by months'!$D$6:$D$17</c:f>
              <c:numCache>
                <c:formatCode>General</c:formatCode>
                <c:ptCount val="12"/>
                <c:pt idx="0">
                  <c:v>148</c:v>
                </c:pt>
                <c:pt idx="1">
                  <c:v>127</c:v>
                </c:pt>
                <c:pt idx="2">
                  <c:v>144</c:v>
                </c:pt>
                <c:pt idx="3">
                  <c:v>69</c:v>
                </c:pt>
                <c:pt idx="4">
                  <c:v>140</c:v>
                </c:pt>
                <c:pt idx="5">
                  <c:v>132</c:v>
                </c:pt>
                <c:pt idx="6">
                  <c:v>94</c:v>
                </c:pt>
                <c:pt idx="7">
                  <c:v>124</c:v>
                </c:pt>
                <c:pt idx="8">
                  <c:v>99</c:v>
                </c:pt>
                <c:pt idx="9">
                  <c:v>134</c:v>
                </c:pt>
                <c:pt idx="10">
                  <c:v>121</c:v>
                </c:pt>
                <c:pt idx="11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63-480E-959A-E77A4590D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2061023"/>
        <c:axId val="1015105647"/>
      </c:barChart>
      <c:catAx>
        <c:axId val="113206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1015105647"/>
        <c:crosses val="autoZero"/>
        <c:auto val="1"/>
        <c:lblAlgn val="ctr"/>
        <c:lblOffset val="100"/>
        <c:noMultiLvlLbl val="0"/>
      </c:catAx>
      <c:valAx>
        <c:axId val="101510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113206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62" b="1" i="0" u="none" strike="noStrike" kern="1200" spc="0" baseline="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pPr>
            <a:r>
              <a:rPr lang="en-US" sz="1862" b="1" i="0" u="none" strike="noStrike" kern="1200" spc="0" baseline="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Measles zero dose children, EMR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62" b="1" i="0" u="none" strike="noStrike" kern="1200" spc="0" baseline="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defRPr>
          </a:pPr>
          <a:endParaRPr lang="ar-Y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95-4372-A4C3-96ED17E4BF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95-4372-A4C3-96ED17E4BF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95-4372-A4C3-96ED17E4BF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3-40CD-AC4D-E54326539C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95-4372-A4C3-96ED17E4BF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95-4372-A4C3-96ED17E4BF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EC3-40CD-AC4D-E54326539CB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995-4372-A4C3-96ED17E4BF6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Y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EC3-40CD-AC4D-E54326539CB6}"/>
                </c:ext>
              </c:extLst>
            </c:dLbl>
            <c:dLbl>
              <c:idx val="6"/>
              <c:layout>
                <c:manualLayout>
                  <c:x val="0.11249290004446783"/>
                  <c:y val="0.120272360459583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C3-40CD-AC4D-E54326539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Pakistan</c:v>
                </c:pt>
                <c:pt idx="1">
                  <c:v>Afghanistan</c:v>
                </c:pt>
                <c:pt idx="2">
                  <c:v>Somalia</c:v>
                </c:pt>
                <c:pt idx="3">
                  <c:v>Yemen</c:v>
                </c:pt>
                <c:pt idx="4">
                  <c:v>Syria</c:v>
                </c:pt>
                <c:pt idx="5">
                  <c:v>Iraq</c:v>
                </c:pt>
                <c:pt idx="6">
                  <c:v>Sudan</c:v>
                </c:pt>
                <c:pt idx="7">
                  <c:v>Others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1160072</c:v>
                </c:pt>
                <c:pt idx="1">
                  <c:v>513397</c:v>
                </c:pt>
                <c:pt idx="2">
                  <c:v>380192</c:v>
                </c:pt>
                <c:pt idx="3">
                  <c:v>281322</c:v>
                </c:pt>
                <c:pt idx="4">
                  <c:v>172181</c:v>
                </c:pt>
                <c:pt idx="5">
                  <c:v>292635</c:v>
                </c:pt>
                <c:pt idx="6">
                  <c:v>275340</c:v>
                </c:pt>
                <c:pt idx="7" formatCode="General">
                  <c:v>232260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C3-40CD-AC4D-E54326539CB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Measles zero dose children,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Zero dose children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6-4568-A5FA-6BABC389B7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6-4568-A5FA-6BABC389B7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6-4568-A5FA-6BABC389B7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06-4568-A5FA-6BABC389B7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06-4568-A5FA-6BABC389B7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06-4568-A5FA-6BABC389B79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ar-Y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706-4568-A5FA-6BABC389B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AFR</c:v>
                </c:pt>
                <c:pt idx="1">
                  <c:v>AMR</c:v>
                </c:pt>
                <c:pt idx="2">
                  <c:v>EMR</c:v>
                </c:pt>
                <c:pt idx="3">
                  <c:v>EUR</c:v>
                </c:pt>
                <c:pt idx="4">
                  <c:v>SEAR</c:v>
                </c:pt>
                <c:pt idx="5">
                  <c:v>WPR</c:v>
                </c:pt>
              </c:strCache>
            </c:str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12288909</c:v>
                </c:pt>
                <c:pt idx="1">
                  <c:v>2150132</c:v>
                </c:pt>
                <c:pt idx="2">
                  <c:v>3357096</c:v>
                </c:pt>
                <c:pt idx="3">
                  <c:v>599788</c:v>
                </c:pt>
                <c:pt idx="4">
                  <c:v>4611277</c:v>
                </c:pt>
                <c:pt idx="5">
                  <c:v>1651498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06-4568-A5FA-6BABC389B79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1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'Request 2'!$AL$5</c:f>
              <c:strCache>
                <c:ptCount val="1"/>
                <c:pt idx="0">
                  <c:v>EMRO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'Request 2'!$AK$6:$AK$17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'Request 2'!$AL$6:$AL$17</c:f>
              <c:numCache>
                <c:formatCode>General</c:formatCode>
                <c:ptCount val="12"/>
                <c:pt idx="0">
                  <c:v>83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  <c:pt idx="4">
                  <c:v>86</c:v>
                </c:pt>
                <c:pt idx="5">
                  <c:v>86</c:v>
                </c:pt>
                <c:pt idx="6">
                  <c:v>86</c:v>
                </c:pt>
                <c:pt idx="7">
                  <c:v>87</c:v>
                </c:pt>
                <c:pt idx="8">
                  <c:v>89</c:v>
                </c:pt>
                <c:pt idx="9">
                  <c:v>90</c:v>
                </c:pt>
                <c:pt idx="10">
                  <c:v>87</c:v>
                </c:pt>
                <c:pt idx="11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FB-42C8-9612-104D5A083099}"/>
            </c:ext>
          </c:extLst>
        </c:ser>
        <c:ser>
          <c:idx val="1"/>
          <c:order val="1"/>
          <c:tx>
            <c:strRef>
              <c:f>'Request 2'!$AM$5</c:f>
              <c:strCache>
                <c:ptCount val="1"/>
                <c:pt idx="0">
                  <c:v>Gavi countries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'Request 2'!$AK$6:$AK$17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'Request 2'!$AM$6:$AM$17</c:f>
              <c:numCache>
                <c:formatCode>0</c:formatCode>
                <c:ptCount val="12"/>
                <c:pt idx="0">
                  <c:v>73.518640185220079</c:v>
                </c:pt>
                <c:pt idx="1">
                  <c:v>78.871746614537201</c:v>
                </c:pt>
                <c:pt idx="2">
                  <c:v>78.215212025098509</c:v>
                </c:pt>
                <c:pt idx="3">
                  <c:v>77.803225074481304</c:v>
                </c:pt>
                <c:pt idx="4">
                  <c:v>79.404290036499177</c:v>
                </c:pt>
                <c:pt idx="5">
                  <c:v>79.954662458550345</c:v>
                </c:pt>
                <c:pt idx="6">
                  <c:v>79.858036482729659</c:v>
                </c:pt>
                <c:pt idx="7">
                  <c:v>80.873248181206193</c:v>
                </c:pt>
                <c:pt idx="8">
                  <c:v>83.771218845280515</c:v>
                </c:pt>
                <c:pt idx="9">
                  <c:v>85.346057488977905</c:v>
                </c:pt>
                <c:pt idx="10">
                  <c:v>81.513872044773265</c:v>
                </c:pt>
                <c:pt idx="11">
                  <c:v>84.434122210210816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FB-42C8-9612-104D5A083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061472"/>
        <c:axId val="609076032"/>
      </c:lineChart>
      <c:catAx>
        <c:axId val="6090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609076032"/>
        <c:crosses val="autoZero"/>
        <c:auto val="1"/>
        <c:lblAlgn val="ctr"/>
        <c:lblOffset val="100"/>
        <c:noMultiLvlLbl val="0"/>
      </c:catAx>
      <c:valAx>
        <c:axId val="6090760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Coverage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609061472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[Diphtheria Tetanus Toxoid and Pertussis (DTP) vaccination coverage 2022-05-09 16-19 UTC.xlsx]Sheet2!PivotTable3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3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3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3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3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3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3">
                <a:lumMod val="40000"/>
                <a:lumOff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rgbClr val="002060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YE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Sheet2!$B$3:$B$5</c:f>
              <c:strCache>
                <c:ptCount val="1"/>
                <c:pt idx="0">
                  <c:v>ADMIN - DTP1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Sheet2!$A$6:$A$28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Sheet2!$B$6:$B$28</c:f>
              <c:numCache>
                <c:formatCode>General</c:formatCode>
                <c:ptCount val="22"/>
                <c:pt idx="0">
                  <c:v>88</c:v>
                </c:pt>
                <c:pt idx="1">
                  <c:v>89</c:v>
                </c:pt>
                <c:pt idx="2">
                  <c:v>74</c:v>
                </c:pt>
                <c:pt idx="3">
                  <c:v>81</c:v>
                </c:pt>
                <c:pt idx="4">
                  <c:v>93</c:v>
                </c:pt>
                <c:pt idx="5">
                  <c:v>102</c:v>
                </c:pt>
                <c:pt idx="6">
                  <c:v>92</c:v>
                </c:pt>
                <c:pt idx="7">
                  <c:v>94</c:v>
                </c:pt>
                <c:pt idx="8">
                  <c:v>93</c:v>
                </c:pt>
                <c:pt idx="9">
                  <c:v>92</c:v>
                </c:pt>
                <c:pt idx="10">
                  <c:v>93.7</c:v>
                </c:pt>
                <c:pt idx="11">
                  <c:v>88.64</c:v>
                </c:pt>
                <c:pt idx="12">
                  <c:v>88.69</c:v>
                </c:pt>
                <c:pt idx="13">
                  <c:v>94.37</c:v>
                </c:pt>
                <c:pt idx="14">
                  <c:v>93.7</c:v>
                </c:pt>
                <c:pt idx="15">
                  <c:v>89.18</c:v>
                </c:pt>
                <c:pt idx="16">
                  <c:v>87.75</c:v>
                </c:pt>
                <c:pt idx="17">
                  <c:v>88</c:v>
                </c:pt>
                <c:pt idx="18">
                  <c:v>87.17</c:v>
                </c:pt>
                <c:pt idx="19">
                  <c:v>93</c:v>
                </c:pt>
                <c:pt idx="20">
                  <c:v>95</c:v>
                </c:pt>
                <c:pt idx="21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A-452C-92F3-264DA7588A42}"/>
            </c:ext>
          </c:extLst>
        </c:ser>
        <c:ser>
          <c:idx val="1"/>
          <c:order val="1"/>
          <c:tx>
            <c:strRef>
              <c:f>Sheet2!$C$3:$C$5</c:f>
              <c:strCache>
                <c:ptCount val="1"/>
                <c:pt idx="0">
                  <c:v>WUENIC - DTP1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Sheet2!$A$6:$A$28</c:f>
              <c:strCach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strCache>
            </c:strRef>
          </c:cat>
          <c:val>
            <c:numRef>
              <c:f>Sheet2!$C$6:$C$28</c:f>
              <c:numCache>
                <c:formatCode>General</c:formatCode>
                <c:ptCount val="22"/>
                <c:pt idx="0">
                  <c:v>88</c:v>
                </c:pt>
                <c:pt idx="1">
                  <c:v>87</c:v>
                </c:pt>
                <c:pt idx="2">
                  <c:v>72</c:v>
                </c:pt>
                <c:pt idx="3">
                  <c:v>77</c:v>
                </c:pt>
                <c:pt idx="4">
                  <c:v>89</c:v>
                </c:pt>
                <c:pt idx="5">
                  <c:v>88</c:v>
                </c:pt>
                <c:pt idx="6">
                  <c:v>86</c:v>
                </c:pt>
                <c:pt idx="7">
                  <c:v>88</c:v>
                </c:pt>
                <c:pt idx="8">
                  <c:v>85</c:v>
                </c:pt>
                <c:pt idx="9">
                  <c:v>84</c:v>
                </c:pt>
                <c:pt idx="10">
                  <c:v>84</c:v>
                </c:pt>
                <c:pt idx="11">
                  <c:v>79</c:v>
                </c:pt>
                <c:pt idx="12">
                  <c:v>77</c:v>
                </c:pt>
                <c:pt idx="13">
                  <c:v>82</c:v>
                </c:pt>
                <c:pt idx="14">
                  <c:v>82</c:v>
                </c:pt>
                <c:pt idx="15">
                  <c:v>77</c:v>
                </c:pt>
                <c:pt idx="16">
                  <c:v>76</c:v>
                </c:pt>
                <c:pt idx="17">
                  <c:v>76</c:v>
                </c:pt>
                <c:pt idx="18">
                  <c:v>75</c:v>
                </c:pt>
                <c:pt idx="19">
                  <c:v>81</c:v>
                </c:pt>
                <c:pt idx="20">
                  <c:v>83</c:v>
                </c:pt>
                <c:pt idx="21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A-452C-92F3-264DA7588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259872"/>
        <c:axId val="524077744"/>
      </c:lineChart>
      <c:catAx>
        <c:axId val="5232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24077744"/>
        <c:crosses val="autoZero"/>
        <c:auto val="1"/>
        <c:lblAlgn val="ctr"/>
        <c:lblOffset val="100"/>
        <c:noMultiLvlLbl val="0"/>
      </c:catAx>
      <c:valAx>
        <c:axId val="52407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52325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ar-Y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 Historical Coverage of Penta3 for 17 Years with Fixed and Outreach 2005 - 2021</a:t>
            </a:r>
          </a:p>
        </c:rich>
      </c:tx>
      <c:layout>
        <c:manualLayout>
          <c:xMode val="edge"/>
          <c:yMode val="edge"/>
          <c:x val="0.14983092833374628"/>
          <c:y val="4.27794743806006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0861775862722205E-3"/>
          <c:y val="0.23606870300810817"/>
          <c:w val="0.99622711511489659"/>
          <c:h val="0.63058916400299758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'إيصالي للسنوات'!$B$7</c:f>
              <c:strCache>
                <c:ptCount val="1"/>
                <c:pt idx="0">
                  <c:v>Fixed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'إيصالي للسنوات'!$C$3:$S$6</c:f>
              <c:strCache>
                <c:ptCount val="3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28</c:v>
                </c:pt>
                <c:pt idx="18">
                  <c:v>28</c:v>
                </c:pt>
                <c:pt idx="19">
                  <c:v>30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25</c:v>
                </c:pt>
                <c:pt idx="24">
                  <c:v>25</c:v>
                </c:pt>
                <c:pt idx="25">
                  <c:v>29</c:v>
                </c:pt>
                <c:pt idx="26">
                  <c:v>28</c:v>
                </c:pt>
                <c:pt idx="27">
                  <c:v>29</c:v>
                </c:pt>
                <c:pt idx="28">
                  <c:v>33</c:v>
                </c:pt>
                <c:pt idx="29">
                  <c:v>31</c:v>
                </c:pt>
                <c:pt idx="30">
                  <c:v>25</c:v>
                </c:pt>
                <c:pt idx="31">
                  <c:v>32</c:v>
                </c:pt>
                <c:pt idx="32">
                  <c:v>30</c:v>
                </c:pt>
                <c:pt idx="33">
                  <c:v>31.7</c:v>
                </c:pt>
              </c:strCache>
            </c:strRef>
          </c:cat>
          <c:val>
            <c:numRef>
              <c:f>'إيصالي للسنوات'!$C$7:$S$7</c:f>
              <c:numCache>
                <c:formatCode>0</c:formatCode>
                <c:ptCount val="17"/>
                <c:pt idx="0" formatCode="General">
                  <c:v>57</c:v>
                </c:pt>
                <c:pt idx="1">
                  <c:v>56.945795023786374</c:v>
                </c:pt>
                <c:pt idx="2">
                  <c:v>57</c:v>
                </c:pt>
                <c:pt idx="3">
                  <c:v>59.243678843732063</c:v>
                </c:pt>
                <c:pt idx="4">
                  <c:v>58.711531319028595</c:v>
                </c:pt>
                <c:pt idx="5">
                  <c:v>60.330176674149961</c:v>
                </c:pt>
                <c:pt idx="6">
                  <c:v>56.015536327589508</c:v>
                </c:pt>
                <c:pt idx="7">
                  <c:v>57</c:v>
                </c:pt>
                <c:pt idx="8">
                  <c:v>59</c:v>
                </c:pt>
                <c:pt idx="9">
                  <c:v>60</c:v>
                </c:pt>
                <c:pt idx="10">
                  <c:v>54.874936610303195</c:v>
                </c:pt>
                <c:pt idx="11">
                  <c:v>53</c:v>
                </c:pt>
                <c:pt idx="12">
                  <c:v>52</c:v>
                </c:pt>
                <c:pt idx="13" formatCode="General">
                  <c:v>55</c:v>
                </c:pt>
                <c:pt idx="14">
                  <c:v>56</c:v>
                </c:pt>
                <c:pt idx="15">
                  <c:v>57</c:v>
                </c:pt>
                <c:pt idx="16" formatCode="0.0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2-4560-BBDC-F0F47B25E8EA}"/>
            </c:ext>
          </c:extLst>
        </c:ser>
        <c:ser>
          <c:idx val="0"/>
          <c:order val="1"/>
          <c:tx>
            <c:strRef>
              <c:f>'إيصالي للسنوات'!$B$4</c:f>
              <c:strCache>
                <c:ptCount val="1"/>
                <c:pt idx="0">
                  <c:v>خارج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'إيصالي للسنوات'!$C$3:$S$6</c:f>
              <c:strCache>
                <c:ptCount val="3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28</c:v>
                </c:pt>
                <c:pt idx="18">
                  <c:v>28</c:v>
                </c:pt>
                <c:pt idx="19">
                  <c:v>30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25</c:v>
                </c:pt>
                <c:pt idx="24">
                  <c:v>25</c:v>
                </c:pt>
                <c:pt idx="25">
                  <c:v>29</c:v>
                </c:pt>
                <c:pt idx="26">
                  <c:v>28</c:v>
                </c:pt>
                <c:pt idx="27">
                  <c:v>29</c:v>
                </c:pt>
                <c:pt idx="28">
                  <c:v>33</c:v>
                </c:pt>
                <c:pt idx="29">
                  <c:v>31</c:v>
                </c:pt>
                <c:pt idx="30">
                  <c:v>25</c:v>
                </c:pt>
                <c:pt idx="31">
                  <c:v>32</c:v>
                </c:pt>
                <c:pt idx="32">
                  <c:v>30</c:v>
                </c:pt>
                <c:pt idx="33">
                  <c:v>31.7</c:v>
                </c:pt>
              </c:strCache>
            </c:strRef>
          </c:cat>
          <c:val>
            <c:numRef>
              <c:f>'إيصالي للسنوات'!$D$4:$M$4</c:f>
            </c:numRef>
          </c:val>
          <c:extLst>
            <c:ext xmlns:c16="http://schemas.microsoft.com/office/drawing/2014/chart" uri="{C3380CC4-5D6E-409C-BE32-E72D297353CC}">
              <c16:uniqueId val="{00000001-AB82-4560-BBDC-F0F47B25E8EA}"/>
            </c:ext>
          </c:extLst>
        </c:ser>
        <c:ser>
          <c:idx val="1"/>
          <c:order val="2"/>
          <c:tx>
            <c:strRef>
              <c:f>'إيصالي للسنوات'!$B$5</c:f>
              <c:strCache>
                <c:ptCount val="1"/>
                <c:pt idx="0">
                  <c:v>متحرك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'إيصالي للسنوات'!$C$3:$S$6</c:f>
              <c:strCache>
                <c:ptCount val="3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28</c:v>
                </c:pt>
                <c:pt idx="18">
                  <c:v>28</c:v>
                </c:pt>
                <c:pt idx="19">
                  <c:v>30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25</c:v>
                </c:pt>
                <c:pt idx="24">
                  <c:v>25</c:v>
                </c:pt>
                <c:pt idx="25">
                  <c:v>29</c:v>
                </c:pt>
                <c:pt idx="26">
                  <c:v>28</c:v>
                </c:pt>
                <c:pt idx="27">
                  <c:v>29</c:v>
                </c:pt>
                <c:pt idx="28">
                  <c:v>33</c:v>
                </c:pt>
                <c:pt idx="29">
                  <c:v>31</c:v>
                </c:pt>
                <c:pt idx="30">
                  <c:v>25</c:v>
                </c:pt>
                <c:pt idx="31">
                  <c:v>32</c:v>
                </c:pt>
                <c:pt idx="32">
                  <c:v>30</c:v>
                </c:pt>
                <c:pt idx="33">
                  <c:v>31.7</c:v>
                </c:pt>
              </c:strCache>
            </c:strRef>
          </c:cat>
          <c:val>
            <c:numRef>
              <c:f>'إيصالي للسنوات'!$D$5:$M$5</c:f>
            </c:numRef>
          </c:val>
          <c:extLst>
            <c:ext xmlns:c16="http://schemas.microsoft.com/office/drawing/2014/chart" uri="{C3380CC4-5D6E-409C-BE32-E72D297353CC}">
              <c16:uniqueId val="{00000002-AB82-4560-BBDC-F0F47B25E8EA}"/>
            </c:ext>
          </c:extLst>
        </c:ser>
        <c:ser>
          <c:idx val="2"/>
          <c:order val="3"/>
          <c:tx>
            <c:strRef>
              <c:f>'إيصالي للسنوات'!$B$6</c:f>
              <c:strCache>
                <c:ptCount val="1"/>
                <c:pt idx="0">
                  <c:v>Outreach</c:v>
                </c:pt>
              </c:strCache>
            </c:strRef>
          </c:tx>
          <c:spPr>
            <a:solidFill>
              <a:srgbClr val="3F5E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'إيصالي للسنوات'!$C$3:$S$6</c:f>
              <c:strCache>
                <c:ptCount val="3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28</c:v>
                </c:pt>
                <c:pt idx="18">
                  <c:v>28</c:v>
                </c:pt>
                <c:pt idx="19">
                  <c:v>30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25</c:v>
                </c:pt>
                <c:pt idx="24">
                  <c:v>25</c:v>
                </c:pt>
                <c:pt idx="25">
                  <c:v>29</c:v>
                </c:pt>
                <c:pt idx="26">
                  <c:v>28</c:v>
                </c:pt>
                <c:pt idx="27">
                  <c:v>29</c:v>
                </c:pt>
                <c:pt idx="28">
                  <c:v>33</c:v>
                </c:pt>
                <c:pt idx="29">
                  <c:v>31</c:v>
                </c:pt>
                <c:pt idx="30">
                  <c:v>25</c:v>
                </c:pt>
                <c:pt idx="31">
                  <c:v>32</c:v>
                </c:pt>
                <c:pt idx="32">
                  <c:v>30</c:v>
                </c:pt>
                <c:pt idx="33">
                  <c:v>31.7</c:v>
                </c:pt>
              </c:strCache>
            </c:strRef>
          </c:cat>
          <c:val>
            <c:numRef>
              <c:f>'إيصالي للسنوات'!$C$6:$S$6</c:f>
              <c:numCache>
                <c:formatCode>0</c:formatCode>
                <c:ptCount val="17"/>
                <c:pt idx="0" formatCode="General">
                  <c:v>28</c:v>
                </c:pt>
                <c:pt idx="1">
                  <c:v>27.837769379923955</c:v>
                </c:pt>
                <c:pt idx="2">
                  <c:v>29.690098680563256</c:v>
                </c:pt>
                <c:pt idx="3">
                  <c:v>27.313120506848339</c:v>
                </c:pt>
                <c:pt idx="4">
                  <c:v>26.907714261512098</c:v>
                </c:pt>
                <c:pt idx="5">
                  <c:v>27.145622905215387</c:v>
                </c:pt>
                <c:pt idx="6">
                  <c:v>24.765751291008879</c:v>
                </c:pt>
                <c:pt idx="7">
                  <c:v>25</c:v>
                </c:pt>
                <c:pt idx="8">
                  <c:v>29</c:v>
                </c:pt>
                <c:pt idx="9">
                  <c:v>28</c:v>
                </c:pt>
                <c:pt idx="10">
                  <c:v>29</c:v>
                </c:pt>
                <c:pt idx="11">
                  <c:v>33</c:v>
                </c:pt>
                <c:pt idx="12">
                  <c:v>31</c:v>
                </c:pt>
                <c:pt idx="13" formatCode="General">
                  <c:v>25</c:v>
                </c:pt>
                <c:pt idx="14">
                  <c:v>32</c:v>
                </c:pt>
                <c:pt idx="15">
                  <c:v>30</c:v>
                </c:pt>
                <c:pt idx="16" formatCode="0.0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2-4560-BBDC-F0F47B25E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9296256"/>
        <c:axId val="109306240"/>
      </c:barChart>
      <c:catAx>
        <c:axId val="10929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306240"/>
        <c:crosses val="autoZero"/>
        <c:auto val="1"/>
        <c:lblAlgn val="ctr"/>
        <c:lblOffset val="100"/>
        <c:noMultiLvlLbl val="0"/>
      </c:catAx>
      <c:valAx>
        <c:axId val="10930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296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4072471479071964"/>
          <c:y val="0.15621870081332423"/>
          <c:w val="0.14625158832090543"/>
          <c:h val="7.60585210760326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ar-Y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EPI HFs Status 2018-2021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ar-Y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ورقة1!$B$2</c:f>
              <c:strCache>
                <c:ptCount val="1"/>
                <c:pt idx="0">
                  <c:v>Total Health Facilities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FF0000"/>
                </a:solidFill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numRef>
              <c:f>ورقة1!$A$3:$A$6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ورقة1!$B$3:$B$6</c:f>
              <c:numCache>
                <c:formatCode>_(* #,##0_);_(* \(#,##0\);_(* "-"??_);_(@_)</c:formatCode>
                <c:ptCount val="4"/>
                <c:pt idx="0">
                  <c:v>4269</c:v>
                </c:pt>
                <c:pt idx="1">
                  <c:v>4648</c:v>
                </c:pt>
                <c:pt idx="2">
                  <c:v>4903</c:v>
                </c:pt>
                <c:pt idx="3">
                  <c:v>5373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1-4519-A6B1-D394B11E33E9}"/>
            </c:ext>
          </c:extLst>
        </c:ser>
        <c:ser>
          <c:idx val="1"/>
          <c:order val="1"/>
          <c:tx>
            <c:strRef>
              <c:f>ورقة1!$C$2</c:f>
              <c:strCache>
                <c:ptCount val="1"/>
                <c:pt idx="0">
                  <c:v>Functioning Health Facilities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flat" cmpd="sng" algn="ctr">
                <a:solidFill>
                  <a:srgbClr val="00B050"/>
                </a:solidFill>
                <a:prstDash val="solid"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c:spPr>
            <c:trendlineType val="linear"/>
            <c:dispRSqr val="0"/>
            <c:dispEq val="0"/>
          </c:trendline>
          <c:cat>
            <c:numRef>
              <c:f>ورقة1!$A$3:$A$6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ورقة1!$C$3:$C$6</c:f>
              <c:numCache>
                <c:formatCode>_(* #,##0_);_(* \(#,##0\);_(* "-"??_);_(@_)</c:formatCode>
                <c:ptCount val="4"/>
                <c:pt idx="0">
                  <c:v>3681</c:v>
                </c:pt>
                <c:pt idx="1">
                  <c:v>3755</c:v>
                </c:pt>
                <c:pt idx="2">
                  <c:v>4169</c:v>
                </c:pt>
                <c:pt idx="3">
                  <c:v>4230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1-4519-A6B1-D394B11E3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48285992"/>
        <c:axId val="148286320"/>
      </c:barChart>
      <c:catAx>
        <c:axId val="14828599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148286320"/>
        <c:crosses val="autoZero"/>
        <c:auto val="1"/>
        <c:lblAlgn val="ctr"/>
        <c:lblOffset val="100"/>
        <c:noMultiLvlLbl val="0"/>
      </c:catAx>
      <c:valAx>
        <c:axId val="14828632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1482859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ar-Y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Negative Dropout penta 2019-2021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title>
    <c:autoTitleDeleted val="0"/>
    <c:plotArea>
      <c:layout>
        <c:manualLayout>
          <c:layoutTarget val="inner"/>
          <c:xMode val="edge"/>
          <c:yMode val="edge"/>
          <c:x val="9.0553368328958883E-2"/>
          <c:y val="0.16708333333333336"/>
          <c:w val="0.87889107611548556"/>
          <c:h val="0.61498432487605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'Negative dropout'!$A$344</c:f>
              <c:strCache>
                <c:ptCount val="1"/>
                <c:pt idx="0">
                  <c:v>Negative Dropout penta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'Negative dropout'!$B$343:$D$343</c:f>
              <c:strCache>
                <c:ptCount val="3"/>
                <c:pt idx="0">
                  <c:v>2019y</c:v>
                </c:pt>
                <c:pt idx="1">
                  <c:v>2020y</c:v>
                </c:pt>
                <c:pt idx="2">
                  <c:v>2021y</c:v>
                </c:pt>
              </c:strCache>
            </c:strRef>
          </c:cat>
          <c:val>
            <c:numRef>
              <c:f>'Negative dropout'!$B$344:$D$344</c:f>
              <c:numCache>
                <c:formatCode>_(* #,##0_);_(* \(#,##0\);_(* "-"??_);_(@_)</c:formatCode>
                <c:ptCount val="3"/>
                <c:pt idx="0">
                  <c:v>90</c:v>
                </c:pt>
                <c:pt idx="1">
                  <c:v>48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3-4835-9E17-95B362614815}"/>
            </c:ext>
          </c:extLst>
        </c:ser>
        <c:ser>
          <c:idx val="1"/>
          <c:order val="1"/>
          <c:tx>
            <c:strRef>
              <c:f>'Negative dropout'!$A$345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Y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'Negative dropout'!$B$343:$D$343</c:f>
              <c:strCache>
                <c:ptCount val="3"/>
                <c:pt idx="0">
                  <c:v>2019y</c:v>
                </c:pt>
                <c:pt idx="1">
                  <c:v>2020y</c:v>
                </c:pt>
                <c:pt idx="2">
                  <c:v>2021y</c:v>
                </c:pt>
              </c:strCache>
            </c:strRef>
          </c:cat>
          <c:val>
            <c:numRef>
              <c:f>'Negative dropout'!$B$345:$D$345</c:f>
              <c:numCache>
                <c:formatCode>0%</c:formatCode>
                <c:ptCount val="3"/>
                <c:pt idx="0">
                  <c:v>0.27027027027027029</c:v>
                </c:pt>
                <c:pt idx="1">
                  <c:v>0.14414414414414414</c:v>
                </c:pt>
                <c:pt idx="2">
                  <c:v>0.1891891891891892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3-4835-9E17-95B362614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8472704"/>
        <c:axId val="848470624"/>
      </c:barChart>
      <c:catAx>
        <c:axId val="8484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  <c:crossAx val="848470624"/>
        <c:crosses val="autoZero"/>
        <c:auto val="1"/>
        <c:lblAlgn val="ctr"/>
        <c:lblOffset val="100"/>
        <c:noMultiLvlLbl val="0"/>
      </c:catAx>
      <c:valAx>
        <c:axId val="84847062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84847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Y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Y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ar-Y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D525FA9-91B0-4EA1-B141-F5096B2C09BF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Y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6BD3919-0919-4A1E-ADA2-39D04A42DA57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82553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6f3aac363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d6f3aac363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6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r" rtl="1">
              <a:buFont typeface="+mj-lt"/>
              <a:buAutoNum type="arabicPeriod"/>
            </a:pPr>
            <a:r>
              <a:rPr lang="ar-SA" dirty="0"/>
              <a:t>واضح جدا انه يوجد مشكلة في تحديد المستهدف لعدد متفاوت من المديريات.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dirty="0"/>
              <a:t>المشكلة الأخرى ان هذه المديريات ليس دائما نفسها !! ، وهناك مديريات هي دائما نفسها و تحقق نسب تغطية جرعة خماسي الأولى اعلى من المستهدف و بالتالي فان هذا يعني ان الجرعة الصفرية سيكون عدد سالب و عند تجميع هذا العدد الى مستويات اعلى فان هذا العدد سيلغي عدد جرعة صفرية لمديريات أخرى ، و علينا ان نتسال هل بالضرورة ان هذا العدد السالب هو يتناسب مع مديريات التي هي اقل من 50% ام مديريات أخرى ، هل العدد الجرعة الصفرية في المديريات الأخرى هو حقيقي ، لهذا من الضرورة ان يتم العمل التصحيح لاعداد المستهدف و خصوصا مع ظهور عوامل أخرى مثل التمدن و التوسع السكاني لعدد من المديريات ( المدن الكبيرة او غيرها ) ، هل يوجد تدتخل للسكان في المناطق الحدودية ، أيضا هل يتم بالاخذ لعوامل خارجية  مثل حركة النزوح وخصوصا في الأعوام الأخيرة ، المشكلة هنا هو  ان مستهدف المديريات مطلوب للمانحين  و الجهات الرسمية أيضا  ، هل سيتقبل الجهات المانحة تغير  دائم لاعداد المستهدف ، وهل يجب فعلا ان يقوم فريق المعلومات بتغيير المستهدف ، ومن جهة أخرى الجهة الرسمية مثلا محافظات و مديريات هي تتخوف انها قد تظطر مرة أخرى و أخرى الى إعادة تقدير مستهدفها ، هل سينظر الى اتخاذ  قرار شجاع مثل هذا على انه نوع من الخطوات الفاعلة و المحمودة و المطلوبة  التي ستسهم بشكل كبير ،  من  يجب ان يقوم باقتراح تعديل المستهدف  و بموجب  ماذا ، كيف سينظر القيادات العليا الرسمية الى اجراء كهذا  ، كيف سيقيم المانحون خطوات من هذا النوع ، هل سيفهم على انه تكريس للشفافية و التوجيه الأمثل  للتدخلات ، ماهو الضامن أيضا ان تعديل المستهدف لن يخضع لقرارات ضغوطات سياسية ، ليس اللوم ملقي على عاتق السلطات الحكومية و الرسمية ، انما الجميع بما فيهم المانحون مطلوب منهم ان يشجعوا القيام باجراءات تصحيح المقام و فق أسس علمية و مبنية على الأدلة ،، مثلا استخدام بيانات منظمة الأمم المتحدة نفسها ، وأيضا  يجب ان يستشار في ذلك السلطات المحلية مديريات ومحافظات تقديم وجهات نظر  لبيانات تجمع من الميدان </a:t>
            </a:r>
          </a:p>
          <a:p>
            <a:r>
              <a:rPr lang="ar-SA" dirty="0"/>
              <a:t>، </a:t>
            </a:r>
            <a:endParaRPr lang="ar-YE" dirty="0"/>
          </a:p>
          <a:p>
            <a:endParaRPr lang="ar-Y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D3919-0919-4A1E-ADA2-39D04A42DA57}" type="slidenum">
              <a:rPr lang="ar-YE" smtClean="0"/>
              <a:t>8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9773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من أرج</a:t>
            </a:r>
          </a:p>
          <a:p>
            <a:pPr algn="r" rtl="1"/>
            <a:endParaRPr lang="en-US" b="1"/>
          </a:p>
          <a:p>
            <a:pPr algn="r" rtl="1"/>
            <a:endParaRPr lang="en-US" b="1"/>
          </a:p>
          <a:p>
            <a:pPr algn="r" rtl="1"/>
            <a:r>
              <a:rPr lang="en-US" b="1"/>
              <a:t>نقاط الحديث: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kern="1200">
                <a:effectLst/>
                <a:latin typeface="+mn-lt"/>
                <a:ea typeface="+mn-ea"/>
                <a:cs typeface="+mn-cs"/>
              </a:rPr>
              <a:t>وطني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غالبًا ما تخفي المتوسطات تباينات جغرافية كبيرة في تغطية التمنيع.</a:t>
            </a:r>
            <a:endParaRPr lang="en-US" sz="1200" kern="1200" baseline="0">
              <a:latin typeface="+mn-lt"/>
              <a:cs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في حين أن الفروق المطلقة بين المناطق الحضرية والريفية قد تحسنت على مدى العقد الماضي ، لا تزال التغطية الريفية متخلفة في جميع البلدان تقريبًا.</a:t>
            </a:r>
            <a:endParaRPr lang="en-US" sz="1200" kern="1200" baseline="0">
              <a:latin typeface="+mn-lt"/>
              <a:cs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تواجه المناطق الريفية النائية حواجز جغرافية عالية ، مما قد يعقد توصيل الإمدادات أو الوصول إلى مراكز صحية جيدة.</a:t>
            </a:r>
            <a:endParaRPr lang="en-US" sz="1200" kern="1200" baseline="0">
              <a:latin typeface="+mn-lt"/>
              <a:cs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/>
              <a:t>على سبيل المثال ، يصعب الوصول إليها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، تؤدي المناطق الأقل كثافة سكانية إلى ارتفاع التكاليف ؛ يمكن أن تكون التكلفة الحدية لتطعيم الطفل في المناطق الريفية أعلى بنسبة تصل إلى 61٪ لكل جرعة.</a:t>
            </a:r>
            <a:endParaRPr lang="en-US" sz="1200" kern="1200" baseline="0">
              <a:latin typeface="+mn-lt"/>
              <a:cs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sz="1200" kern="120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3FABC-0232-47CF-B579-F91EB619B4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7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من أرج</a:t>
            </a:r>
          </a:p>
          <a:p>
            <a:pPr algn="r" rtl="1"/>
            <a:endParaRPr lang="en-US" b="1"/>
          </a:p>
          <a:p>
            <a:pPr algn="r" rtl="1"/>
            <a:endParaRPr lang="en-US" b="1"/>
          </a:p>
          <a:p>
            <a:pPr algn="r" rtl="1"/>
            <a:r>
              <a:rPr lang="en-US" b="1"/>
              <a:t>نقاط الحديث: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kern="1200">
                <a:effectLst/>
                <a:latin typeface="+mn-lt"/>
                <a:ea typeface="+mn-ea"/>
                <a:cs typeface="+mn-cs"/>
              </a:rPr>
              <a:t>وطني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غالبًا ما تخفي المتوسطات تباينات جغرافية كبيرة في تغطية التمنيع.</a:t>
            </a:r>
            <a:endParaRPr lang="en-US" sz="1200" kern="1200" baseline="0">
              <a:latin typeface="+mn-lt"/>
              <a:cs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في حين أن الفروق المطلقة بين المناطق الحضرية والريفية قد تحسنت على مدى العقد الماضي ، لا تزال التغطية الريفية متخلفة في جميع البلدان تقريبًا.</a:t>
            </a:r>
            <a:endParaRPr lang="en-US" sz="1200" kern="1200" baseline="0">
              <a:latin typeface="+mn-lt"/>
              <a:cs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تواجه المناطق الريفية النائية حواجز جغرافية عالية ، مما قد يعقد توصيل الإمدادات أو الوصول إلى مراكز صحية جيدة.</a:t>
            </a:r>
            <a:endParaRPr lang="en-US" sz="1200" kern="1200" baseline="0">
              <a:latin typeface="+mn-lt"/>
              <a:cs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/>
              <a:t>على سبيل المثال ، يصعب الوصول إليها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، تؤدي المناطق الأقل كثافة سكانية إلى ارتفاع التكاليف ؛ يمكن أن تكون التكلفة الحدية لتطعيم الطفل في المناطق الريفية أعلى بنسبة تصل إلى 61٪ لكل جرعة.</a:t>
            </a:r>
            <a:endParaRPr lang="en-US" sz="1200" kern="1200" baseline="0">
              <a:latin typeface="+mn-lt"/>
              <a:cs typeface="Calibri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sz="1200" kern="120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3FABC-0232-47CF-B579-F91EB619B4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69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من أرج</a:t>
            </a:r>
          </a:p>
          <a:p>
            <a:pPr algn="r" rtl="1"/>
            <a:endParaRPr lang="en-US" b="1"/>
          </a:p>
          <a:p>
            <a:pPr algn="r" rtl="1"/>
            <a:endParaRPr lang="en-US" b="1"/>
          </a:p>
          <a:p>
            <a:pPr algn="r" rtl="1"/>
            <a:r>
              <a:rPr lang="en-US" b="1"/>
              <a:t>نقاط الحديث: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بحلول عام 2050 ، من المتوقع أن 68٪ من سكان العالم سيفعلون ذلك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تعيش في منطقة حضرية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الذي - التي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سيضيف ما يقرب من 2.5 مليار شخص ، مع تركيز 90 ٪ في آسيا وأفريقيا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بينما هناك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غالبًا ما يُنظر إلى مستويات أعلى للمعيشة وإمكانية أكبر للحصول على الخدمات الصحية في المناطق الحضرية ، وتزيد المناطق عالية الكثافة من مخاطر انتشار الأمراض والتوزيع غير المتكافئ للثروة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المهم بشكل متزايد أن نفهم كيفية تقديم خدمات عادلة للسكان الذين يتزايد عددهم وتنوعهم وديناميكياتهم</a:t>
            </a:r>
          </a:p>
          <a:p>
            <a:pPr marL="171450" indent="-171450" algn="r" rtl="1">
              <a:buFont typeface="Arial" panose="020B0604020202020204" pitchFamily="34" charset="0"/>
              <a:buChar char="•"/>
              <a:defRPr/>
            </a:pPr>
            <a:r>
              <a:rPr lang="en-US" sz="1200" kern="1200">
                <a:effectLst/>
                <a:latin typeface="+mn-lt"/>
                <a:ea typeface="+mn-ea"/>
                <a:cs typeface="+mn-cs"/>
              </a:rPr>
              <a:t>على عكس المناطق الريفية و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بعيد</a:t>
            </a:r>
            <a:r>
              <a:rPr lang="en-US" sz="1200" kern="1200">
                <a:effectLst/>
                <a:latin typeface="+mn-lt"/>
                <a:ea typeface="+mn-ea"/>
                <a:cs typeface="+mn-cs"/>
              </a:rPr>
              <a:t>المناطق أو الصراع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مناطق</a:t>
            </a:r>
            <a:r>
              <a:rPr lang="en-US" sz="1200" kern="1200">
                <a:effectLst/>
                <a:latin typeface="+mn-lt"/>
                <a:ea typeface="+mn-ea"/>
                <a:cs typeface="+mn-cs"/>
              </a:rPr>
              <a:t>، قليلا من ال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التحدي الرئيسي ينبع من</a:t>
            </a:r>
            <a:r>
              <a:rPr lang="en-US"/>
              <a:t>مجتمع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يطلب</a:t>
            </a:r>
            <a:r>
              <a:rPr lang="en-US">
                <a:cs typeface="Calibri"/>
              </a:rPr>
              <a:t>والوصول</a:t>
            </a:r>
            <a:endParaRPr lang="en-US" sz="1200" kern="1200">
              <a:latin typeface="+mn-lt"/>
              <a:cs typeface="Calibri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غير محصن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عادة ما يكون السكان من المجموعات المهمشة التي لها روابط أقل بالمؤسسات التقليدية وتكون محرومة مالياً واجتماعياً وغيرها من الفئات المحرومة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عندما تواجه المجتمعات انعدام الأمن أو تخشى عواقب السلطات</a:t>
            </a:r>
            <a:r>
              <a:rPr lang="en-US"/>
              <a:t>عند الوصول إلى الخدمات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، فمن غير المرجح أن يبحثوا عنها</a:t>
            </a:r>
            <a:r>
              <a:rPr lang="en-US"/>
              <a:t>نمط</a:t>
            </a:r>
            <a:r>
              <a:rPr lang="en-US" sz="1200" kern="1200" baseline="0">
                <a:effectLst/>
                <a:latin typeface="+mn-lt"/>
                <a:ea typeface="+mn-ea"/>
                <a:cs typeface="+mn-cs"/>
              </a:rPr>
              <a:t>صحة</a:t>
            </a:r>
            <a:r>
              <a:rPr lang="en-US">
                <a:cs typeface="Calibri"/>
              </a:rPr>
              <a:t>الفحوصات</a:t>
            </a:r>
            <a:endParaRPr lang="en-US" sz="1200" kern="1200" baseline="0">
              <a:latin typeface="+mn-lt"/>
              <a:cs typeface="Calibri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ضمن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تحديات مع العرض وتغطية البيانات ، v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أكينا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يجب أن تدرك جهود الإنصاف عدم التجانس والمعايير الواسعة النطاق عبر سكان المناطق الحضرية ، وأن تتصدى للحواجز الاجتماعية والثقافية بدلاً من الحواجز المادية التي تحول دون الوصول إلى الخدمات الصحية باعتبارها تحديًا رئيسيًا للتمنيع.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3FABC-0232-47CF-B579-F91EB619B4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8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من أرج</a:t>
            </a:r>
          </a:p>
          <a:p>
            <a:pPr algn="r" rtl="1"/>
            <a:endParaRPr lang="en-US" b="1"/>
          </a:p>
          <a:p>
            <a:pPr algn="r" rtl="1"/>
            <a:endParaRPr lang="en-US" b="1"/>
          </a:p>
          <a:p>
            <a:pPr algn="r" rtl="1"/>
            <a:r>
              <a:rPr lang="en-US" b="1"/>
              <a:t>نقاط الحديث: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لتحقيق تغطية التحصين العالمية ، يجب تطعيم أكثر من 10 ملايين طفل إضافي ؛ ثلثي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هؤلاء الأطفال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يقيمون في أماكن النزاع حيث تنخفض معدلات التطعيم عادةً</a:t>
            </a:r>
            <a:endParaRPr lang="en-US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/>
              <a:t>العنف والقوة الجسدية يخلقان اضطرابات</a:t>
            </a:r>
            <a:r>
              <a:rPr lang="en-US" baseline="0"/>
              <a:t>إلى البنية التحتية وسلاسل التوريد من أجل التوصيل الآمن للقاحات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baseline="0"/>
              <a:t>تتفاقم هذه التحديات بسبب تشتت السكان وفقدان العاملين في مجال الرعاية الصحية للقيام بالرعاية الصحية الروتينية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نظرًا لأن النزاعات أصبحت أكثر شيوعًا وأطول أمداً وأكثر اضطرابًا ، يجب على أصحاب المصلحة التفكير في كيفية الحفاظ على معدلات التطعيم في فترات العنف والوصول إلى السكان النازحين والمتنقلين وغير الآمنين</a:t>
            </a:r>
            <a:endParaRPr lang="en-US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3FABC-0232-47CF-B579-F91EB619B4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81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من أرج</a:t>
            </a:r>
          </a:p>
          <a:p>
            <a:pPr algn="r" rtl="1"/>
            <a:endParaRPr lang="en-US" b="1"/>
          </a:p>
          <a:p>
            <a:pPr algn="r" rtl="1"/>
            <a:endParaRPr lang="en-US" b="1"/>
          </a:p>
          <a:p>
            <a:pPr algn="r" rtl="1"/>
            <a:r>
              <a:rPr lang="en-US" b="1"/>
              <a:t>نقاط الحديث: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en-GB">
                <a:cs typeface="Calibri"/>
              </a:rPr>
              <a:t>إن فهم كيفية تأثير نوع الجنس ، لا سيما بالنسبة لمقدمي الرعاية ، على الأطفال والمراهقين من خلال التحصين أمر أساسي في معالجة أوجه عدم المساواة القائمة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en-GB">
                <a:cs typeface="Calibri"/>
              </a:rPr>
              <a:t>تتقاطع أوجه عدم المساواة بين الجنسين عبر الفجوة بين الريف والحضر ، وغالبًا ما تظهر في صفوف السكان المهمشين جغرافيًا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en-GB">
                <a:cs typeface="Calibri"/>
              </a:rPr>
              <a:t>تواجه الأمهات ، اللاتي يلعبن دور مقدمي الرعاية الأساسيين ، حواجز اجتماعية واقتصادية وديموغرافية وثقافية كبيرة تزيد من تعقيد التحديات المرتبطة بالسياق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en-GB"/>
              <a:t>من الضروري الاعتراف بالمساواة بين الجنسين كمسار رئيسي لتعزيز النظم الصحية ، من خلال الجهود على مستوى المجتمع وكذلك في كل مستوى من مستويات النظام الصحي</a:t>
            </a:r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3FABC-0232-47CF-B579-F91EB619B4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6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FBA09-B440-4B00-A742-7E0E99D3A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CB606-2A15-4E15-8F76-2A92FD09D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Y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962B4-60B4-4992-A4A1-6D016D3F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3EFD2-C8DF-41B1-848C-4DF6D91B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E08E-84A3-47A3-98DB-6EF46106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43765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CA72-8219-4013-92A9-3BDB3E2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6A834-8D3C-45D9-AAEC-4934183AF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FFDF-D965-4E90-A570-098B70D0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CD9C0-B49D-42CC-A867-9A3F4016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B97C-557D-4C7E-B459-A4F9CECC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45463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44513-260F-457E-8006-FBEF61CCA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15FD0-3839-4B32-AD01-3ADDABD1E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65F0-0987-41D8-ACEF-652576DD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4890D-B5CF-4DF8-9C0F-77C2EF25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22973-35AB-4FC4-84A7-361343AF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82960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invGray">
          <a:xfrm>
            <a:off x="480485" y="1188003"/>
            <a:ext cx="8160000" cy="288925"/>
          </a:xfrm>
        </p:spPr>
        <p:txBody>
          <a:bodyPr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Ebrima" panose="02000000000000000000" pitchFamily="2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5AA9B7-D085-4E51-89C9-68A9BF2075C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89E8-A944-4604-AA09-60E14FAB2BCD}" type="datetime1">
              <a:rPr lang="en-GB"/>
              <a:pPr>
                <a:defRPr/>
              </a:pPr>
              <a:t>01/06/2023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1682878-CE9F-44A9-A881-DC80A6FE1C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|     Title of the presentation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3AF608-9441-4438-9B93-B45FE47E8B9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4479-4ACF-4CC8-90D0-A2C8590ED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7F7AC-7028-4E54-93BE-2FE681E1B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5726668"/>
            <a:ext cx="10058400" cy="1131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8835DE-1F42-4FF8-8BFA-5FC928D88C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20" y="5675868"/>
            <a:ext cx="1647389" cy="1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centered)">
  <p:cSld name="content slide (centered)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;p25">
            <a:extLst>
              <a:ext uri="{FF2B5EF4-FFF2-40B4-BE49-F238E27FC236}">
                <a16:creationId xmlns:a16="http://schemas.microsoft.com/office/drawing/2014/main" id="{30F48CB5-B83D-4BA5-9BDD-149FEF00C10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6BA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57F2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7" name="Google Shape;37;p25">
            <a:extLst>
              <a:ext uri="{FF2B5EF4-FFF2-40B4-BE49-F238E27FC236}">
                <a16:creationId xmlns:a16="http://schemas.microsoft.com/office/drawing/2014/main" id="{2332A5CF-D8CD-4484-90F3-F0CC54A7F56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715" y="5627688"/>
            <a:ext cx="3646571" cy="123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40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1246717" y="2781388"/>
            <a:ext cx="3072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6717" y="1304924"/>
            <a:ext cx="9793816" cy="126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>
                <a:solidFill>
                  <a:prstClr val="white">
                    <a:alpha val="0"/>
                  </a:prstClr>
                </a:solidFill>
              </a:rPr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en-GB" smtClean="0">
                <a:solidFill>
                  <a:srgbClr val="343434"/>
                </a:solidFill>
              </a:rPr>
              <a:pPr/>
              <a:t>‹#›</a:t>
            </a:fld>
            <a:endParaRPr lang="en-GB">
              <a:solidFill>
                <a:srgbClr val="343434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>
                <a:solidFill>
                  <a:srgbClr val="005CB9"/>
                </a:solidFill>
              </a:rPr>
              <a:t>#add your hashtag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4607625" y="2781388"/>
            <a:ext cx="3072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7968533" y="2781388"/>
            <a:ext cx="3072000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92606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B504-645A-42DC-ABCE-1D8DD2345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5335021" cy="1268809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buSzPct val="110000"/>
              <a:defRPr sz="1092"/>
            </a:lvl2pPr>
            <a:lvl3pPr>
              <a:spcAft>
                <a:spcPts val="364"/>
              </a:spcAft>
              <a:buSzPct val="110000"/>
              <a:defRPr sz="970"/>
            </a:lvl3pPr>
            <a:lvl4pPr>
              <a:spcAft>
                <a:spcPts val="364"/>
              </a:spcAft>
              <a:buSzPct val="110000"/>
              <a:defRPr sz="849"/>
            </a:lvl4pPr>
            <a:lvl5pPr>
              <a:spcAft>
                <a:spcPts val="364"/>
              </a:spcAft>
              <a:buSzPct val="110000"/>
              <a:defRPr sz="84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F4306BB-6547-4B5E-8784-4CBAC01B6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675" y="1996560"/>
            <a:ext cx="5335021" cy="1268809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buSzPct val="110000"/>
              <a:defRPr sz="1092"/>
            </a:lvl2pPr>
            <a:lvl3pPr>
              <a:spcAft>
                <a:spcPts val="364"/>
              </a:spcAft>
              <a:buSzPct val="110000"/>
              <a:defRPr sz="970"/>
            </a:lvl3pPr>
            <a:lvl4pPr>
              <a:spcAft>
                <a:spcPts val="364"/>
              </a:spcAft>
              <a:buSzPct val="110000"/>
              <a:defRPr sz="849"/>
            </a:lvl4pPr>
            <a:lvl5pPr>
              <a:spcAft>
                <a:spcPts val="364"/>
              </a:spcAft>
              <a:buSzPct val="110000"/>
              <a:defRPr sz="84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5335021" cy="300484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0675" y="1529131"/>
            <a:ext cx="5335021" cy="296171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7076-66EA-457F-BD32-8BA5A195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7B7A-2932-4D2C-B7F7-543870814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0691-CA30-4BCA-A388-AC4B7875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2DBD5-97D2-4008-AE7F-CE9EC5B1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70BF-E5D4-44BA-A2AB-83855A7E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74190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7F83-32DA-4571-A5C0-11591B18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CEA97-B0AD-42C6-A0C1-EA00A971D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73582-EB74-4F5E-97B6-F2914681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C6E-D075-44F9-B21D-C9AD574A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19E45-4F1A-4F42-8916-9BAE4161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16341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1720-7226-491C-A7AB-8ECDB031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7E0B-422D-402C-8CBA-5C0FE01DF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C3037-895B-41A8-AE2E-4C6FDB6D8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6EBF0-CD67-4BAC-B804-A606AA55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976E0-745A-47C0-97A7-001546FF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B69C0-711C-42BC-81AF-7ECA67EE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24470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6968-5C22-4CA9-915D-79987000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7F361-B95D-4A69-A70B-5EF5D26BA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9549D-F8D0-48AE-8103-CD2EADBCF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B3272-5C7D-4419-B941-07E6770AC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CDDEF-370E-4143-A3EA-1489BF98F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13262-A4EB-4B67-8465-E6A6A991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FFD22-6D2D-484A-9DF8-545C7CDD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0843A-A943-4ECA-A04D-40F4B4F9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02316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DF61-67EC-4AB1-BF1D-926BBB40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6B9A6-4347-42EF-A41A-10C00EDD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B67C6-A181-456E-94AA-537533B7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0CF1A-5E0E-4B33-A7F7-48682FFB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59896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E9CA6-3C4E-46D9-B39A-EA694673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BFF7E-FE20-43ED-B352-566C5D71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5E25A-142E-4196-A8FD-443D7F42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69070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C169-56B2-4E8F-89D1-427AAA59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1EA0-EB81-4E4B-B8E7-DDF882DB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99D8C-856A-49DA-A6C2-BF2E11BF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40C7D-6F04-4706-AD70-1732B9D2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960D-03B2-4A35-8479-24A10090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60560-11C1-4314-B42C-B00BC5DD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37046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6A73-3EBF-493E-AAC3-57864CA3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4273C-F852-4C27-BF7E-469392170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Y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82AA3-F25D-462C-B69C-88A277F83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BC311-CB24-4C39-925F-5A367A7E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D5C5B-0BD7-44F2-8C07-C5878E69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8438B-7BCF-4696-A22E-83AB7928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9781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0A0DA-C899-498B-8C69-6F319273F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Y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227F9-E95D-4CDA-AC46-6F5815E27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Y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25774-AF2C-4102-A2BF-2518C897A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2CE8-A88A-4D29-888D-039B3A7DD01A}" type="datetimeFigureOut">
              <a:rPr lang="ar-YE" smtClean="0"/>
              <a:t>13/11/1444</a:t>
            </a:fld>
            <a:endParaRPr lang="ar-Y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9AF0-86F6-4E3C-892B-FC9124F26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985B6-E615-4E93-9CC3-E9E5286B7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E40EC-CA04-41F9-A88C-6864BBB0CA4C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174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Y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sv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svg"/><Relationship Id="rId12" Type="http://schemas.openxmlformats.org/officeDocument/2006/relationships/hyperlink" Target="https://www.onlinedoctranslator.com/ar/?utm_source=onlinedoctranslator&amp;utm_medium=pptx&amp;utm_campaign=attribution" TargetMode="Externa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chart" Target="../charts/char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view/erg4immunis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view/erg4immunisation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view/erg4immunisation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view/erg4immunisation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6;p23">
            <a:extLst>
              <a:ext uri="{FF2B5EF4-FFF2-40B4-BE49-F238E27FC236}">
                <a16:creationId xmlns:a16="http://schemas.microsoft.com/office/drawing/2014/main" id="{F70C5B87-61B1-482F-BBF6-8810480D964F}"/>
              </a:ext>
            </a:extLst>
          </p:cNvPr>
          <p:cNvSpPr txBox="1"/>
          <p:nvPr/>
        </p:nvSpPr>
        <p:spPr>
          <a:xfrm>
            <a:off x="101915" y="1014411"/>
            <a:ext cx="12090085" cy="241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 rtl="1">
              <a:defRPr/>
            </a:pPr>
            <a:r>
              <a:rPr lang="en" sz="5000" b="1" dirty="0">
                <a:solidFill>
                  <a:srgbClr val="FFFFFF"/>
                </a:solidFill>
                <a:latin typeface="Rockwell"/>
                <a:sym typeface="Rockwell"/>
              </a:rPr>
              <a:t>ما هو تعريف</a:t>
            </a:r>
          </a:p>
          <a:p>
            <a:pPr algn="ctr" rtl="1">
              <a:defRPr/>
            </a:pPr>
            <a:r>
              <a:rPr lang="en" sz="5000" b="1" dirty="0">
                <a:solidFill>
                  <a:srgbClr val="FFFFFF"/>
                </a:solidFill>
                <a:latin typeface="Rockwell"/>
                <a:sym typeface="Rockwell"/>
              </a:rPr>
              <a:t>الأطفال صفر جرعة؟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51A36AD-F742-4150-AB45-E9351E5BBAD2}"/>
              </a:ext>
            </a:extLst>
          </p:cNvPr>
          <p:cNvSpPr txBox="1">
            <a:spLocks/>
          </p:cNvSpPr>
          <p:nvPr/>
        </p:nvSpPr>
        <p:spPr>
          <a:xfrm>
            <a:off x="11293475" y="6483350"/>
            <a:ext cx="898525" cy="111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554492" rtl="1">
              <a:buClrTx/>
              <a:defRPr/>
            </a:pPr>
            <a:fld id="{E2E31AFC-DF42-41A5-B57C-06A83BBA6616}" type="slidenum">
              <a:rPr lang="en-GB" sz="728" kern="1200" smtClean="0">
                <a:solidFill>
                  <a:srgbClr val="FFFFFF"/>
                </a:solidFill>
                <a:latin typeface="Poppins" pitchFamily="2" charset="77"/>
                <a:ea typeface="+mn-ea"/>
                <a:cs typeface="Poppins" pitchFamily="2" charset="77"/>
              </a:rPr>
              <a:pPr algn="r" defTabSz="554492" rtl="1">
                <a:buClrTx/>
                <a:defRPr/>
              </a:pPr>
              <a:t>1</a:t>
            </a:fld>
            <a:endParaRPr lang="en-GB" sz="728" kern="1200">
              <a:solidFill>
                <a:srgbClr val="FFFFFF"/>
              </a:solidFill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32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18D9089B-DAE8-492C-8FFA-6B5A514B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8145187-860E-4687-B46F-319D39DE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6D92830A-8BD5-4592-80EE-596AFE168B20}"/>
              </a:ext>
            </a:extLst>
          </p:cNvPr>
          <p:cNvGrpSpPr/>
          <p:nvPr/>
        </p:nvGrpSpPr>
        <p:grpSpPr>
          <a:xfrm>
            <a:off x="698090" y="308670"/>
            <a:ext cx="11110279" cy="744831"/>
            <a:chOff x="630783" y="332141"/>
            <a:chExt cx="11110279" cy="744831"/>
          </a:xfrm>
        </p:grpSpPr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AF277C3E-34D2-43B1-8B84-ACEDB5142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814" y="332141"/>
              <a:ext cx="1065124" cy="576497"/>
            </a:xfrm>
            <a:prstGeom prst="rect">
              <a:avLst/>
            </a:prstGeom>
            <a:noFill/>
          </p:spPr>
        </p:pic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7F59CF87-1D8B-4E65-90C8-D9226182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83" y="333394"/>
              <a:ext cx="743578" cy="743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مربع نص 13">
              <a:extLst>
                <a:ext uri="{FF2B5EF4-FFF2-40B4-BE49-F238E27FC236}">
                  <a16:creationId xmlns:a16="http://schemas.microsoft.com/office/drawing/2014/main" id="{2BDF2545-62F5-474D-9696-AEDBB3106078}"/>
                </a:ext>
              </a:extLst>
            </p:cNvPr>
            <p:cNvSpPr txBox="1"/>
            <p:nvPr/>
          </p:nvSpPr>
          <p:spPr>
            <a:xfrm>
              <a:off x="3363037" y="377750"/>
              <a:ext cx="5794339" cy="4289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405EAB"/>
                  </a:solidFill>
                </a:rPr>
                <a:t>STATUS OF EPI CENTERS, 2018-2021</a:t>
              </a:r>
            </a:p>
          </p:txBody>
        </p:sp>
        <p:grpSp>
          <p:nvGrpSpPr>
            <p:cNvPr id="54" name="مجموعة 53">
              <a:extLst>
                <a:ext uri="{FF2B5EF4-FFF2-40B4-BE49-F238E27FC236}">
                  <a16:creationId xmlns:a16="http://schemas.microsoft.com/office/drawing/2014/main" id="{0C6AC0CA-8F37-4EE1-AF73-84FC329DFE9D}"/>
                </a:ext>
              </a:extLst>
            </p:cNvPr>
            <p:cNvGrpSpPr/>
            <p:nvPr/>
          </p:nvGrpSpPr>
          <p:grpSpPr>
            <a:xfrm>
              <a:off x="1166847" y="908638"/>
              <a:ext cx="10574215" cy="125071"/>
              <a:chOff x="1356526" y="6243709"/>
              <a:chExt cx="10835474" cy="453575"/>
            </a:xfrm>
          </p:grpSpPr>
          <p:sp>
            <p:nvSpPr>
              <p:cNvPr id="55" name="مستطيل 54">
                <a:extLst>
                  <a:ext uri="{FF2B5EF4-FFF2-40B4-BE49-F238E27FC236}">
                    <a16:creationId xmlns:a16="http://schemas.microsoft.com/office/drawing/2014/main" id="{891F1CD2-9EC4-4273-A1C9-BA30FF7852A3}"/>
                  </a:ext>
                </a:extLst>
              </p:cNvPr>
              <p:cNvSpPr/>
              <p:nvPr/>
            </p:nvSpPr>
            <p:spPr>
              <a:xfrm>
                <a:off x="1356526" y="6305398"/>
                <a:ext cx="10835474" cy="3918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مستطيل 55">
                <a:extLst>
                  <a:ext uri="{FF2B5EF4-FFF2-40B4-BE49-F238E27FC236}">
                    <a16:creationId xmlns:a16="http://schemas.microsoft.com/office/drawing/2014/main" id="{44F49143-8C7F-4BDF-9E48-E678C31D3D60}"/>
                  </a:ext>
                </a:extLst>
              </p:cNvPr>
              <p:cNvSpPr/>
              <p:nvPr/>
            </p:nvSpPr>
            <p:spPr>
              <a:xfrm>
                <a:off x="1356526" y="6243709"/>
                <a:ext cx="10835473" cy="39188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A8D9DCF7-DCC1-4F66-B2A7-9A9CF9783DBC}"/>
              </a:ext>
            </a:extLst>
          </p:cNvPr>
          <p:cNvGrpSpPr/>
          <p:nvPr/>
        </p:nvGrpSpPr>
        <p:grpSpPr>
          <a:xfrm>
            <a:off x="560931" y="6257547"/>
            <a:ext cx="11631069" cy="453575"/>
            <a:chOff x="560931" y="6243709"/>
            <a:chExt cx="11631069" cy="453575"/>
          </a:xfrm>
          <a:solidFill>
            <a:srgbClr val="00B0F0"/>
          </a:solidFill>
        </p:grpSpPr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4123BF70-F97C-4471-8D4E-D635E599BD4B}"/>
                </a:ext>
              </a:extLst>
            </p:cNvPr>
            <p:cNvGrpSpPr/>
            <p:nvPr/>
          </p:nvGrpSpPr>
          <p:grpSpPr>
            <a:xfrm>
              <a:off x="1617785" y="6243709"/>
              <a:ext cx="10574215" cy="453575"/>
              <a:chOff x="1356526" y="6243709"/>
              <a:chExt cx="10835474" cy="453575"/>
            </a:xfrm>
            <a:grpFill/>
          </p:grpSpPr>
          <p:sp>
            <p:nvSpPr>
              <p:cNvPr id="79" name="مستطيل 78">
                <a:extLst>
                  <a:ext uri="{FF2B5EF4-FFF2-40B4-BE49-F238E27FC236}">
                    <a16:creationId xmlns:a16="http://schemas.microsoft.com/office/drawing/2014/main" id="{CB2C645B-C773-4CDF-A787-5EC6D75FC026}"/>
                  </a:ext>
                </a:extLst>
              </p:cNvPr>
              <p:cNvSpPr/>
              <p:nvPr/>
            </p:nvSpPr>
            <p:spPr>
              <a:xfrm>
                <a:off x="1356526" y="6305398"/>
                <a:ext cx="10835474" cy="391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مستطيل 79">
                <a:extLst>
                  <a:ext uri="{FF2B5EF4-FFF2-40B4-BE49-F238E27FC236}">
                    <a16:creationId xmlns:a16="http://schemas.microsoft.com/office/drawing/2014/main" id="{7B1D6628-B855-48D9-99A8-E36A7DA49874}"/>
                  </a:ext>
                </a:extLst>
              </p:cNvPr>
              <p:cNvSpPr/>
              <p:nvPr/>
            </p:nvSpPr>
            <p:spPr>
              <a:xfrm>
                <a:off x="1356526" y="6243709"/>
                <a:ext cx="10835473" cy="391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199CD2D5-5CEC-4F44-9207-2ACDEEC407FA}"/>
                </a:ext>
              </a:extLst>
            </p:cNvPr>
            <p:cNvGrpSpPr/>
            <p:nvPr/>
          </p:nvGrpSpPr>
          <p:grpSpPr>
            <a:xfrm>
              <a:off x="560931" y="6243709"/>
              <a:ext cx="1018932" cy="453575"/>
              <a:chOff x="560931" y="6243709"/>
              <a:chExt cx="1018932" cy="453575"/>
            </a:xfrm>
            <a:grpFill/>
          </p:grpSpPr>
          <p:grpSp>
            <p:nvGrpSpPr>
              <p:cNvPr id="58" name="مجموعة 57">
                <a:extLst>
                  <a:ext uri="{FF2B5EF4-FFF2-40B4-BE49-F238E27FC236}">
                    <a16:creationId xmlns:a16="http://schemas.microsoft.com/office/drawing/2014/main" id="{F9BF6099-5C48-42B0-8533-CE79853063BA}"/>
                  </a:ext>
                </a:extLst>
              </p:cNvPr>
              <p:cNvGrpSpPr/>
              <p:nvPr/>
            </p:nvGrpSpPr>
            <p:grpSpPr>
              <a:xfrm>
                <a:off x="1375546" y="6243709"/>
                <a:ext cx="204317" cy="453575"/>
                <a:chOff x="1356526" y="6243709"/>
                <a:chExt cx="10835474" cy="453575"/>
              </a:xfrm>
              <a:grpFill/>
            </p:grpSpPr>
            <p:sp>
              <p:nvSpPr>
                <p:cNvPr id="77" name="مستطيل 76">
                  <a:extLst>
                    <a:ext uri="{FF2B5EF4-FFF2-40B4-BE49-F238E27FC236}">
                      <a16:creationId xmlns:a16="http://schemas.microsoft.com/office/drawing/2014/main" id="{B4751F11-12D0-4956-AB2A-6E9C3110D096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مستطيل 77">
                  <a:extLst>
                    <a:ext uri="{FF2B5EF4-FFF2-40B4-BE49-F238E27FC236}">
                      <a16:creationId xmlns:a16="http://schemas.microsoft.com/office/drawing/2014/main" id="{A8AA3A8A-C7D2-49FF-AB0B-B136A4FCEEDD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مجموعة 58">
                <a:extLst>
                  <a:ext uri="{FF2B5EF4-FFF2-40B4-BE49-F238E27FC236}">
                    <a16:creationId xmlns:a16="http://schemas.microsoft.com/office/drawing/2014/main" id="{938346D0-2119-4E21-B559-3367B63E9582}"/>
                  </a:ext>
                </a:extLst>
              </p:cNvPr>
              <p:cNvGrpSpPr/>
              <p:nvPr/>
            </p:nvGrpSpPr>
            <p:grpSpPr>
              <a:xfrm>
                <a:off x="1166849" y="6243709"/>
                <a:ext cx="163155" cy="453575"/>
                <a:chOff x="1356526" y="6243709"/>
                <a:chExt cx="10835474" cy="453575"/>
              </a:xfrm>
              <a:grpFill/>
            </p:grpSpPr>
            <p:sp>
              <p:nvSpPr>
                <p:cNvPr id="75" name="مستطيل 74">
                  <a:extLst>
                    <a:ext uri="{FF2B5EF4-FFF2-40B4-BE49-F238E27FC236}">
                      <a16:creationId xmlns:a16="http://schemas.microsoft.com/office/drawing/2014/main" id="{FF8F7658-9645-4A39-A31D-99C40FF7CF38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مستطيل 75">
                  <a:extLst>
                    <a:ext uri="{FF2B5EF4-FFF2-40B4-BE49-F238E27FC236}">
                      <a16:creationId xmlns:a16="http://schemas.microsoft.com/office/drawing/2014/main" id="{88A69464-18B9-4E56-8441-D0388E742F24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" name="مجموعة 59">
                <a:extLst>
                  <a:ext uri="{FF2B5EF4-FFF2-40B4-BE49-F238E27FC236}">
                    <a16:creationId xmlns:a16="http://schemas.microsoft.com/office/drawing/2014/main" id="{1392A15A-BA85-40AF-94F3-94A71AAA88CC}"/>
                  </a:ext>
                </a:extLst>
              </p:cNvPr>
              <p:cNvGrpSpPr/>
              <p:nvPr/>
            </p:nvGrpSpPr>
            <p:grpSpPr>
              <a:xfrm>
                <a:off x="986790" y="6243709"/>
                <a:ext cx="134518" cy="453575"/>
                <a:chOff x="1356526" y="6243709"/>
                <a:chExt cx="10835474" cy="453575"/>
              </a:xfrm>
              <a:grpFill/>
            </p:grpSpPr>
            <p:sp>
              <p:nvSpPr>
                <p:cNvPr id="73" name="مستطيل 72">
                  <a:extLst>
                    <a:ext uri="{FF2B5EF4-FFF2-40B4-BE49-F238E27FC236}">
                      <a16:creationId xmlns:a16="http://schemas.microsoft.com/office/drawing/2014/main" id="{F227227D-90F2-48F6-89F2-7BABCDBCAA0C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مستطيل 73">
                  <a:extLst>
                    <a:ext uri="{FF2B5EF4-FFF2-40B4-BE49-F238E27FC236}">
                      <a16:creationId xmlns:a16="http://schemas.microsoft.com/office/drawing/2014/main" id="{177946A0-FF99-447F-B0BB-2436A6A32224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مجموعة 60">
                <a:extLst>
                  <a:ext uri="{FF2B5EF4-FFF2-40B4-BE49-F238E27FC236}">
                    <a16:creationId xmlns:a16="http://schemas.microsoft.com/office/drawing/2014/main" id="{3845EC16-0E7B-4022-958E-0AC019ED9571}"/>
                  </a:ext>
                </a:extLst>
              </p:cNvPr>
              <p:cNvGrpSpPr/>
              <p:nvPr/>
            </p:nvGrpSpPr>
            <p:grpSpPr>
              <a:xfrm>
                <a:off x="739140" y="6243709"/>
                <a:ext cx="61049" cy="453575"/>
                <a:chOff x="1356526" y="6243709"/>
                <a:chExt cx="10835474" cy="453575"/>
              </a:xfrm>
              <a:grpFill/>
            </p:grpSpPr>
            <p:sp>
              <p:nvSpPr>
                <p:cNvPr id="71" name="مستطيل 70">
                  <a:extLst>
                    <a:ext uri="{FF2B5EF4-FFF2-40B4-BE49-F238E27FC236}">
                      <a16:creationId xmlns:a16="http://schemas.microsoft.com/office/drawing/2014/main" id="{E583D673-2901-4B83-8FE1-9B6BCC117FD1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مستطيل 71">
                  <a:extLst>
                    <a:ext uri="{FF2B5EF4-FFF2-40B4-BE49-F238E27FC236}">
                      <a16:creationId xmlns:a16="http://schemas.microsoft.com/office/drawing/2014/main" id="{6EC9FCAD-F42C-448D-BC98-ED3C3B5F8D60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مجموعة 61">
                <a:extLst>
                  <a:ext uri="{FF2B5EF4-FFF2-40B4-BE49-F238E27FC236}">
                    <a16:creationId xmlns:a16="http://schemas.microsoft.com/office/drawing/2014/main" id="{DDCCAD1C-E8A7-44EC-B0A9-A918D2C8C4BD}"/>
                  </a:ext>
                </a:extLst>
              </p:cNvPr>
              <p:cNvGrpSpPr/>
              <p:nvPr/>
            </p:nvGrpSpPr>
            <p:grpSpPr>
              <a:xfrm>
                <a:off x="838199" y="6243709"/>
                <a:ext cx="103049" cy="453575"/>
                <a:chOff x="1356526" y="6243709"/>
                <a:chExt cx="10835474" cy="453575"/>
              </a:xfrm>
              <a:grpFill/>
            </p:grpSpPr>
            <p:sp>
              <p:nvSpPr>
                <p:cNvPr id="69" name="مستطيل 68">
                  <a:extLst>
                    <a:ext uri="{FF2B5EF4-FFF2-40B4-BE49-F238E27FC236}">
                      <a16:creationId xmlns:a16="http://schemas.microsoft.com/office/drawing/2014/main" id="{6754D1EE-E375-4DB8-BF46-2BCF26AEABFA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مستطيل 69">
                  <a:extLst>
                    <a:ext uri="{FF2B5EF4-FFF2-40B4-BE49-F238E27FC236}">
                      <a16:creationId xmlns:a16="http://schemas.microsoft.com/office/drawing/2014/main" id="{EF0317BD-2F1E-4E3E-B744-61201D8A90E9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" name="مجموعة 62">
                <a:extLst>
                  <a:ext uri="{FF2B5EF4-FFF2-40B4-BE49-F238E27FC236}">
                    <a16:creationId xmlns:a16="http://schemas.microsoft.com/office/drawing/2014/main" id="{E71B030E-067B-43D2-BD70-592298139A66}"/>
                  </a:ext>
                </a:extLst>
              </p:cNvPr>
              <p:cNvGrpSpPr/>
              <p:nvPr/>
            </p:nvGrpSpPr>
            <p:grpSpPr>
              <a:xfrm>
                <a:off x="652371" y="6243709"/>
                <a:ext cx="45719" cy="453575"/>
                <a:chOff x="1356526" y="6243709"/>
                <a:chExt cx="10835474" cy="453575"/>
              </a:xfrm>
              <a:grpFill/>
            </p:grpSpPr>
            <p:sp>
              <p:nvSpPr>
                <p:cNvPr id="67" name="مستطيل 66">
                  <a:extLst>
                    <a:ext uri="{FF2B5EF4-FFF2-40B4-BE49-F238E27FC236}">
                      <a16:creationId xmlns:a16="http://schemas.microsoft.com/office/drawing/2014/main" id="{D9897D88-9069-4EB8-A2A6-ED3563C39847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مستطيل 67">
                  <a:extLst>
                    <a:ext uri="{FF2B5EF4-FFF2-40B4-BE49-F238E27FC236}">
                      <a16:creationId xmlns:a16="http://schemas.microsoft.com/office/drawing/2014/main" id="{80D54DA0-0120-4D94-9B23-FB57D2A91B51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مجموعة 63">
                <a:extLst>
                  <a:ext uri="{FF2B5EF4-FFF2-40B4-BE49-F238E27FC236}">
                    <a16:creationId xmlns:a16="http://schemas.microsoft.com/office/drawing/2014/main" id="{75FD02B9-F83B-4E15-9621-DC2EA52BCB6E}"/>
                  </a:ext>
                </a:extLst>
              </p:cNvPr>
              <p:cNvGrpSpPr/>
              <p:nvPr/>
            </p:nvGrpSpPr>
            <p:grpSpPr>
              <a:xfrm>
                <a:off x="560931" y="6243709"/>
                <a:ext cx="45719" cy="453575"/>
                <a:chOff x="1356526" y="6243709"/>
                <a:chExt cx="10835474" cy="453575"/>
              </a:xfrm>
              <a:grpFill/>
            </p:grpSpPr>
            <p:sp>
              <p:nvSpPr>
                <p:cNvPr id="65" name="مستطيل 64">
                  <a:extLst>
                    <a:ext uri="{FF2B5EF4-FFF2-40B4-BE49-F238E27FC236}">
                      <a16:creationId xmlns:a16="http://schemas.microsoft.com/office/drawing/2014/main" id="{6A8A093F-AFC2-4E8E-875F-66C2FD9A680D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مستطيل 65">
                  <a:extLst>
                    <a:ext uri="{FF2B5EF4-FFF2-40B4-BE49-F238E27FC236}">
                      <a16:creationId xmlns:a16="http://schemas.microsoft.com/office/drawing/2014/main" id="{8E50B7D8-B5B1-4866-B88B-4E846130547F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7" name="شكل بيضاوي 56">
              <a:extLst>
                <a:ext uri="{FF2B5EF4-FFF2-40B4-BE49-F238E27FC236}">
                  <a16:creationId xmlns:a16="http://schemas.microsoft.com/office/drawing/2014/main" id="{EBCB11A8-7259-4D12-82BB-1E84E43EEFF4}"/>
                </a:ext>
              </a:extLst>
            </p:cNvPr>
            <p:cNvSpPr/>
            <p:nvPr/>
          </p:nvSpPr>
          <p:spPr>
            <a:xfrm>
              <a:off x="11062735" y="6283282"/>
              <a:ext cx="506201" cy="3301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CE8CADE-D26F-4730-B744-29CE1D5D8319}"/>
              </a:ext>
            </a:extLst>
          </p:cNvPr>
          <p:cNvSpPr txBox="1"/>
          <p:nvPr/>
        </p:nvSpPr>
        <p:spPr>
          <a:xfrm>
            <a:off x="11093549" y="6253435"/>
            <a:ext cx="46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749B"/>
                </a:solidFill>
                <a:effectLst/>
                <a:uLnTx/>
                <a:uFillTx/>
                <a:latin typeface="Calibri" panose="020F0502020204030204"/>
                <a:ea typeface="+mn-ea"/>
                <a:cs typeface="AL-Mateen" pitchFamily="2" charset="-78"/>
              </a:rPr>
              <a:t>17</a:t>
            </a:r>
          </a:p>
        </p:txBody>
      </p:sp>
      <p:graphicFrame>
        <p:nvGraphicFramePr>
          <p:cNvPr id="40" name="Chart 38">
            <a:extLst>
              <a:ext uri="{FF2B5EF4-FFF2-40B4-BE49-F238E27FC236}">
                <a16:creationId xmlns:a16="http://schemas.microsoft.com/office/drawing/2014/main" id="{0AD63345-4949-47CD-845B-374EECD2329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94196" y="1669801"/>
          <a:ext cx="8614172" cy="367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4D99016D-B88F-4E31-AA3F-FD1E4D31EE1F}"/>
              </a:ext>
            </a:extLst>
          </p:cNvPr>
          <p:cNvSpPr txBox="1"/>
          <p:nvPr/>
        </p:nvSpPr>
        <p:spPr>
          <a:xfrm>
            <a:off x="306763" y="2576737"/>
            <a:ext cx="2622043" cy="138499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D5FAC"/>
                </a:solidFill>
              </a:rPr>
              <a:t>Increasing of HF EPI providing Services </a:t>
            </a:r>
          </a:p>
        </p:txBody>
      </p:sp>
    </p:spTree>
    <p:extLst>
      <p:ext uri="{BB962C8B-B14F-4D97-AF65-F5344CB8AC3E}">
        <p14:creationId xmlns:p14="http://schemas.microsoft.com/office/powerpoint/2010/main" val="101027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13ADF7A-6667-F69E-7C84-901F8F369FE3}"/>
              </a:ext>
            </a:extLst>
          </p:cNvPr>
          <p:cNvGraphicFramePr/>
          <p:nvPr>
            <p:extLst/>
          </p:nvPr>
        </p:nvGraphicFramePr>
        <p:xfrm>
          <a:off x="548640" y="650240"/>
          <a:ext cx="4450080" cy="49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81F6DD4-7B6D-F3EC-960B-1252AC553886}"/>
              </a:ext>
            </a:extLst>
          </p:cNvPr>
          <p:cNvGrpSpPr/>
          <p:nvPr/>
        </p:nvGrpSpPr>
        <p:grpSpPr>
          <a:xfrm>
            <a:off x="5699760" y="1212215"/>
            <a:ext cx="6107747" cy="4314825"/>
            <a:chOff x="0" y="0"/>
            <a:chExt cx="3564890" cy="2511425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5AA33862-0A66-A47D-B414-646BDC1D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64890" cy="25114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5C04B3-6623-3FDA-0F21-6B25E3976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832" y="1880171"/>
              <a:ext cx="499110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17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4FD611E2-C8B7-4711-8220-9807D2846A7E}"/>
              </a:ext>
            </a:extLst>
          </p:cNvPr>
          <p:cNvGrpSpPr/>
          <p:nvPr/>
        </p:nvGrpSpPr>
        <p:grpSpPr>
          <a:xfrm>
            <a:off x="384558" y="517893"/>
            <a:ext cx="11110279" cy="744831"/>
            <a:chOff x="630783" y="332141"/>
            <a:chExt cx="11110279" cy="74483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391619B1-E82F-4A42-8829-C89C1DF29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814" y="332141"/>
              <a:ext cx="1065124" cy="576497"/>
            </a:xfrm>
            <a:prstGeom prst="rect">
              <a:avLst/>
            </a:prstGeom>
            <a:noFill/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60EF7805-633E-49E9-998F-8639A3A5E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83" y="333394"/>
              <a:ext cx="743578" cy="74357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A5CD8111-0413-4938-A72E-415BB94F3326}"/>
                </a:ext>
              </a:extLst>
            </p:cNvPr>
            <p:cNvGrpSpPr/>
            <p:nvPr/>
          </p:nvGrpSpPr>
          <p:grpSpPr>
            <a:xfrm>
              <a:off x="1166847" y="908638"/>
              <a:ext cx="10574215" cy="125071"/>
              <a:chOff x="1356526" y="6243709"/>
              <a:chExt cx="10835474" cy="453575"/>
            </a:xfrm>
          </p:grpSpPr>
          <p:sp>
            <p:nvSpPr>
              <p:cNvPr id="43" name="مستطيل 42">
                <a:extLst>
                  <a:ext uri="{FF2B5EF4-FFF2-40B4-BE49-F238E27FC236}">
                    <a16:creationId xmlns:a16="http://schemas.microsoft.com/office/drawing/2014/main" id="{4B244BC1-A007-47DF-9381-DE2DCCDE1992}"/>
                  </a:ext>
                </a:extLst>
              </p:cNvPr>
              <p:cNvSpPr/>
              <p:nvPr/>
            </p:nvSpPr>
            <p:spPr>
              <a:xfrm>
                <a:off x="1356526" y="6305398"/>
                <a:ext cx="10835474" cy="3918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مستطيل 43">
                <a:extLst>
                  <a:ext uri="{FF2B5EF4-FFF2-40B4-BE49-F238E27FC236}">
                    <a16:creationId xmlns:a16="http://schemas.microsoft.com/office/drawing/2014/main" id="{CFF24E65-9653-452F-9768-B605B54B4A5C}"/>
                  </a:ext>
                </a:extLst>
              </p:cNvPr>
              <p:cNvSpPr/>
              <p:nvPr/>
            </p:nvSpPr>
            <p:spPr>
              <a:xfrm>
                <a:off x="1356526" y="6243709"/>
                <a:ext cx="10835473" cy="39188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408AC483-7E5A-455B-97BF-33B56EB9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مربع نص 13">
            <a:extLst>
              <a:ext uri="{FF2B5EF4-FFF2-40B4-BE49-F238E27FC236}">
                <a16:creationId xmlns:a16="http://schemas.microsoft.com/office/drawing/2014/main" id="{0CA08052-C585-40AB-9586-21E196E896D6}"/>
              </a:ext>
            </a:extLst>
          </p:cNvPr>
          <p:cNvSpPr txBox="1"/>
          <p:nvPr/>
        </p:nvSpPr>
        <p:spPr>
          <a:xfrm>
            <a:off x="1761645" y="603081"/>
            <a:ext cx="8495944" cy="4440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05EAB"/>
                </a:solidFill>
              </a:rPr>
              <a:t>Comparison of Coverage Results of Penta3 2018-2021</a:t>
            </a:r>
            <a:endParaRPr lang="en-US" altLang="en-US" sz="2800" b="1" dirty="0">
              <a:solidFill>
                <a:srgbClr val="405EAB"/>
              </a:solidFill>
            </a:endParaRPr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46ED087C-8AFC-426E-9360-35A3E37F5ED5}"/>
              </a:ext>
            </a:extLst>
          </p:cNvPr>
          <p:cNvGrpSpPr/>
          <p:nvPr/>
        </p:nvGrpSpPr>
        <p:grpSpPr>
          <a:xfrm>
            <a:off x="560931" y="6317932"/>
            <a:ext cx="11631069" cy="453575"/>
            <a:chOff x="560931" y="6243709"/>
            <a:chExt cx="11631069" cy="453575"/>
          </a:xfrm>
          <a:solidFill>
            <a:srgbClr val="00B0F0"/>
          </a:solidFill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839D9813-3002-4D58-9F1D-672A5F7845E5}"/>
                </a:ext>
              </a:extLst>
            </p:cNvPr>
            <p:cNvGrpSpPr/>
            <p:nvPr/>
          </p:nvGrpSpPr>
          <p:grpSpPr>
            <a:xfrm>
              <a:off x="1617785" y="6243709"/>
              <a:ext cx="10574215" cy="453575"/>
              <a:chOff x="1356526" y="6243709"/>
              <a:chExt cx="10835474" cy="453575"/>
            </a:xfrm>
            <a:grpFill/>
          </p:grpSpPr>
          <p:sp>
            <p:nvSpPr>
              <p:cNvPr id="75" name="مستطيل 74">
                <a:extLst>
                  <a:ext uri="{FF2B5EF4-FFF2-40B4-BE49-F238E27FC236}">
                    <a16:creationId xmlns:a16="http://schemas.microsoft.com/office/drawing/2014/main" id="{603ED858-6559-4122-9899-D690DAADE632}"/>
                  </a:ext>
                </a:extLst>
              </p:cNvPr>
              <p:cNvSpPr/>
              <p:nvPr/>
            </p:nvSpPr>
            <p:spPr>
              <a:xfrm>
                <a:off x="1356526" y="6305398"/>
                <a:ext cx="10835474" cy="391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مستطيل 75">
                <a:extLst>
                  <a:ext uri="{FF2B5EF4-FFF2-40B4-BE49-F238E27FC236}">
                    <a16:creationId xmlns:a16="http://schemas.microsoft.com/office/drawing/2014/main" id="{BE560EC3-CD24-44E3-94DD-5018EF969848}"/>
                  </a:ext>
                </a:extLst>
              </p:cNvPr>
              <p:cNvSpPr/>
              <p:nvPr/>
            </p:nvSpPr>
            <p:spPr>
              <a:xfrm>
                <a:off x="1356526" y="6243709"/>
                <a:ext cx="10835473" cy="391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مجموعة 51">
              <a:extLst>
                <a:ext uri="{FF2B5EF4-FFF2-40B4-BE49-F238E27FC236}">
                  <a16:creationId xmlns:a16="http://schemas.microsoft.com/office/drawing/2014/main" id="{50ED75CB-85C9-4688-9A6E-70E1AC1731D9}"/>
                </a:ext>
              </a:extLst>
            </p:cNvPr>
            <p:cNvGrpSpPr/>
            <p:nvPr/>
          </p:nvGrpSpPr>
          <p:grpSpPr>
            <a:xfrm>
              <a:off x="560931" y="6243709"/>
              <a:ext cx="1018932" cy="453575"/>
              <a:chOff x="560931" y="6243709"/>
              <a:chExt cx="1018932" cy="453575"/>
            </a:xfrm>
            <a:grpFill/>
          </p:grpSpPr>
          <p:grpSp>
            <p:nvGrpSpPr>
              <p:cNvPr id="54" name="مجموعة 53">
                <a:extLst>
                  <a:ext uri="{FF2B5EF4-FFF2-40B4-BE49-F238E27FC236}">
                    <a16:creationId xmlns:a16="http://schemas.microsoft.com/office/drawing/2014/main" id="{9502FACE-77F0-49BB-BF04-579C245C2E70}"/>
                  </a:ext>
                </a:extLst>
              </p:cNvPr>
              <p:cNvGrpSpPr/>
              <p:nvPr/>
            </p:nvGrpSpPr>
            <p:grpSpPr>
              <a:xfrm>
                <a:off x="1375546" y="6243709"/>
                <a:ext cx="204317" cy="453575"/>
                <a:chOff x="1356526" y="6243709"/>
                <a:chExt cx="10835474" cy="453575"/>
              </a:xfrm>
              <a:grpFill/>
            </p:grpSpPr>
            <p:sp>
              <p:nvSpPr>
                <p:cNvPr id="73" name="مستطيل 72">
                  <a:extLst>
                    <a:ext uri="{FF2B5EF4-FFF2-40B4-BE49-F238E27FC236}">
                      <a16:creationId xmlns:a16="http://schemas.microsoft.com/office/drawing/2014/main" id="{08C559F3-A32B-41A8-B2EE-3689358F07A8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مستطيل 73">
                  <a:extLst>
                    <a:ext uri="{FF2B5EF4-FFF2-40B4-BE49-F238E27FC236}">
                      <a16:creationId xmlns:a16="http://schemas.microsoft.com/office/drawing/2014/main" id="{6BFB69E9-E1AB-446A-9932-A9530F3D94BB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مجموعة 54">
                <a:extLst>
                  <a:ext uri="{FF2B5EF4-FFF2-40B4-BE49-F238E27FC236}">
                    <a16:creationId xmlns:a16="http://schemas.microsoft.com/office/drawing/2014/main" id="{BC52BD7C-058E-42B7-AC1A-51BE7D3D0707}"/>
                  </a:ext>
                </a:extLst>
              </p:cNvPr>
              <p:cNvGrpSpPr/>
              <p:nvPr/>
            </p:nvGrpSpPr>
            <p:grpSpPr>
              <a:xfrm>
                <a:off x="1166849" y="6243709"/>
                <a:ext cx="163155" cy="453575"/>
                <a:chOff x="1356526" y="6243709"/>
                <a:chExt cx="10835474" cy="453575"/>
              </a:xfrm>
              <a:grpFill/>
            </p:grpSpPr>
            <p:sp>
              <p:nvSpPr>
                <p:cNvPr id="71" name="مستطيل 70">
                  <a:extLst>
                    <a:ext uri="{FF2B5EF4-FFF2-40B4-BE49-F238E27FC236}">
                      <a16:creationId xmlns:a16="http://schemas.microsoft.com/office/drawing/2014/main" id="{D813C67D-D9B1-4052-AD9F-8781A6F1836B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مستطيل 71">
                  <a:extLst>
                    <a:ext uri="{FF2B5EF4-FFF2-40B4-BE49-F238E27FC236}">
                      <a16:creationId xmlns:a16="http://schemas.microsoft.com/office/drawing/2014/main" id="{64BD8220-6DA5-4193-A10E-96D3FC1A932A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مجموعة 55">
                <a:extLst>
                  <a:ext uri="{FF2B5EF4-FFF2-40B4-BE49-F238E27FC236}">
                    <a16:creationId xmlns:a16="http://schemas.microsoft.com/office/drawing/2014/main" id="{96BDFAA4-6BA9-4974-94A0-5E2E94350699}"/>
                  </a:ext>
                </a:extLst>
              </p:cNvPr>
              <p:cNvGrpSpPr/>
              <p:nvPr/>
            </p:nvGrpSpPr>
            <p:grpSpPr>
              <a:xfrm>
                <a:off x="986790" y="6243709"/>
                <a:ext cx="134518" cy="453575"/>
                <a:chOff x="1356526" y="6243709"/>
                <a:chExt cx="10835474" cy="453575"/>
              </a:xfrm>
              <a:grpFill/>
            </p:grpSpPr>
            <p:sp>
              <p:nvSpPr>
                <p:cNvPr id="69" name="مستطيل 68">
                  <a:extLst>
                    <a:ext uri="{FF2B5EF4-FFF2-40B4-BE49-F238E27FC236}">
                      <a16:creationId xmlns:a16="http://schemas.microsoft.com/office/drawing/2014/main" id="{F90932B7-D398-42C3-9F32-8AB3E9DA363A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مستطيل 69">
                  <a:extLst>
                    <a:ext uri="{FF2B5EF4-FFF2-40B4-BE49-F238E27FC236}">
                      <a16:creationId xmlns:a16="http://schemas.microsoft.com/office/drawing/2014/main" id="{542CC9CE-8356-42F5-B3BE-4A9801794800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مجموعة 56">
                <a:extLst>
                  <a:ext uri="{FF2B5EF4-FFF2-40B4-BE49-F238E27FC236}">
                    <a16:creationId xmlns:a16="http://schemas.microsoft.com/office/drawing/2014/main" id="{1B4E5C89-322F-4417-9A2C-60A4E7653609}"/>
                  </a:ext>
                </a:extLst>
              </p:cNvPr>
              <p:cNvGrpSpPr/>
              <p:nvPr/>
            </p:nvGrpSpPr>
            <p:grpSpPr>
              <a:xfrm>
                <a:off x="739140" y="6243709"/>
                <a:ext cx="61049" cy="453575"/>
                <a:chOff x="1356526" y="6243709"/>
                <a:chExt cx="10835474" cy="453575"/>
              </a:xfrm>
              <a:grpFill/>
            </p:grpSpPr>
            <p:sp>
              <p:nvSpPr>
                <p:cNvPr id="67" name="مستطيل 66">
                  <a:extLst>
                    <a:ext uri="{FF2B5EF4-FFF2-40B4-BE49-F238E27FC236}">
                      <a16:creationId xmlns:a16="http://schemas.microsoft.com/office/drawing/2014/main" id="{A1A0F9DB-03AB-4946-9736-319C38DB183D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مستطيل 67">
                  <a:extLst>
                    <a:ext uri="{FF2B5EF4-FFF2-40B4-BE49-F238E27FC236}">
                      <a16:creationId xmlns:a16="http://schemas.microsoft.com/office/drawing/2014/main" id="{6DFCB452-F766-4829-B872-7D9DCEA52773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مجموعة 57">
                <a:extLst>
                  <a:ext uri="{FF2B5EF4-FFF2-40B4-BE49-F238E27FC236}">
                    <a16:creationId xmlns:a16="http://schemas.microsoft.com/office/drawing/2014/main" id="{51827EA5-3227-45E2-A430-A58DF192E4F4}"/>
                  </a:ext>
                </a:extLst>
              </p:cNvPr>
              <p:cNvGrpSpPr/>
              <p:nvPr/>
            </p:nvGrpSpPr>
            <p:grpSpPr>
              <a:xfrm>
                <a:off x="838199" y="6243709"/>
                <a:ext cx="103049" cy="453575"/>
                <a:chOff x="1356526" y="6243709"/>
                <a:chExt cx="10835474" cy="453575"/>
              </a:xfrm>
              <a:grpFill/>
            </p:grpSpPr>
            <p:sp>
              <p:nvSpPr>
                <p:cNvPr id="65" name="مستطيل 64">
                  <a:extLst>
                    <a:ext uri="{FF2B5EF4-FFF2-40B4-BE49-F238E27FC236}">
                      <a16:creationId xmlns:a16="http://schemas.microsoft.com/office/drawing/2014/main" id="{41C06D2E-2389-4A86-BE5E-81341E1DDE15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مستطيل 65">
                  <a:extLst>
                    <a:ext uri="{FF2B5EF4-FFF2-40B4-BE49-F238E27FC236}">
                      <a16:creationId xmlns:a16="http://schemas.microsoft.com/office/drawing/2014/main" id="{1C475CF2-0FB6-4E02-8542-FCD662219A6D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مجموعة 58">
                <a:extLst>
                  <a:ext uri="{FF2B5EF4-FFF2-40B4-BE49-F238E27FC236}">
                    <a16:creationId xmlns:a16="http://schemas.microsoft.com/office/drawing/2014/main" id="{9C13EBEB-90AF-48E3-8BA5-772BD139B9CF}"/>
                  </a:ext>
                </a:extLst>
              </p:cNvPr>
              <p:cNvGrpSpPr/>
              <p:nvPr/>
            </p:nvGrpSpPr>
            <p:grpSpPr>
              <a:xfrm>
                <a:off x="652371" y="6243709"/>
                <a:ext cx="45719" cy="453575"/>
                <a:chOff x="1356526" y="6243709"/>
                <a:chExt cx="10835474" cy="453575"/>
              </a:xfrm>
              <a:grpFill/>
            </p:grpSpPr>
            <p:sp>
              <p:nvSpPr>
                <p:cNvPr id="63" name="مستطيل 62">
                  <a:extLst>
                    <a:ext uri="{FF2B5EF4-FFF2-40B4-BE49-F238E27FC236}">
                      <a16:creationId xmlns:a16="http://schemas.microsoft.com/office/drawing/2014/main" id="{E0FF81B7-A476-4C37-BBD6-EC3B387A0257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مستطيل 63">
                  <a:extLst>
                    <a:ext uri="{FF2B5EF4-FFF2-40B4-BE49-F238E27FC236}">
                      <a16:creationId xmlns:a16="http://schemas.microsoft.com/office/drawing/2014/main" id="{D32EBBC9-E4D1-40D8-BF6C-DC6A2DA37C98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مجموعة 59">
                <a:extLst>
                  <a:ext uri="{FF2B5EF4-FFF2-40B4-BE49-F238E27FC236}">
                    <a16:creationId xmlns:a16="http://schemas.microsoft.com/office/drawing/2014/main" id="{A82BD73C-8929-457F-9C0D-825A1FF5AEEA}"/>
                  </a:ext>
                </a:extLst>
              </p:cNvPr>
              <p:cNvGrpSpPr/>
              <p:nvPr/>
            </p:nvGrpSpPr>
            <p:grpSpPr>
              <a:xfrm>
                <a:off x="560931" y="6243709"/>
                <a:ext cx="45719" cy="453575"/>
                <a:chOff x="1356526" y="6243709"/>
                <a:chExt cx="10835474" cy="453575"/>
              </a:xfrm>
              <a:grpFill/>
            </p:grpSpPr>
            <p:sp>
              <p:nvSpPr>
                <p:cNvPr id="61" name="مستطيل 60">
                  <a:extLst>
                    <a:ext uri="{FF2B5EF4-FFF2-40B4-BE49-F238E27FC236}">
                      <a16:creationId xmlns:a16="http://schemas.microsoft.com/office/drawing/2014/main" id="{E5EC4A93-AF1A-48F9-A9AD-CAF1101B4C3A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مستطيل 61">
                  <a:extLst>
                    <a:ext uri="{FF2B5EF4-FFF2-40B4-BE49-F238E27FC236}">
                      <a16:creationId xmlns:a16="http://schemas.microsoft.com/office/drawing/2014/main" id="{808E3B15-4315-48B7-86E0-2699EAC3CDDE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شكل بيضاوي 52">
              <a:extLst>
                <a:ext uri="{FF2B5EF4-FFF2-40B4-BE49-F238E27FC236}">
                  <a16:creationId xmlns:a16="http://schemas.microsoft.com/office/drawing/2014/main" id="{C9AD9844-28F6-483E-9616-29C2500C8CA0}"/>
                </a:ext>
              </a:extLst>
            </p:cNvPr>
            <p:cNvSpPr/>
            <p:nvPr/>
          </p:nvSpPr>
          <p:spPr>
            <a:xfrm>
              <a:off x="11062737" y="6274553"/>
              <a:ext cx="506201" cy="3301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8D1AA9B-8C7E-425C-8140-9D673870C323}"/>
              </a:ext>
            </a:extLst>
          </p:cNvPr>
          <p:cNvSpPr txBox="1"/>
          <p:nvPr/>
        </p:nvSpPr>
        <p:spPr>
          <a:xfrm>
            <a:off x="11114237" y="6332154"/>
            <a:ext cx="479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0749B"/>
                </a:solidFill>
                <a:cs typeface="AL-Mateen" pitchFamily="2" charset="-78"/>
              </a:rPr>
              <a:t>27</a:t>
            </a:r>
          </a:p>
        </p:txBody>
      </p:sp>
      <p:graphicFrame>
        <p:nvGraphicFramePr>
          <p:cNvPr id="39" name="مخطط 38">
            <a:extLst>
              <a:ext uri="{FF2B5EF4-FFF2-40B4-BE49-F238E27FC236}">
                <a16:creationId xmlns:a16="http://schemas.microsoft.com/office/drawing/2014/main" id="{73431674-74CD-4BA7-A453-5F69CB46AC7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1309" y="1141624"/>
          <a:ext cx="11809381" cy="240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مخطط 39">
            <a:extLst>
              <a:ext uri="{FF2B5EF4-FFF2-40B4-BE49-F238E27FC236}">
                <a16:creationId xmlns:a16="http://schemas.microsoft.com/office/drawing/2014/main" id="{D9A36915-D7F8-4822-8FD0-C1333EEF97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1308" y="3489379"/>
          <a:ext cx="11763662" cy="294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813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2649FCD-6638-4413-A360-0FC8FE8190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2649FCD-6638-4413-A360-0FC8FE819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A80E8680-5351-4313-B101-87DCC9DB8CDC}"/>
              </a:ext>
            </a:extLst>
          </p:cNvPr>
          <p:cNvSpPr/>
          <p:nvPr/>
        </p:nvSpPr>
        <p:spPr>
          <a:xfrm>
            <a:off x="7592213" y="1257520"/>
            <a:ext cx="2765591" cy="802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CF3F33-3C2D-4B2B-B5B1-6F36FEEA6414}"/>
              </a:ext>
            </a:extLst>
          </p:cNvPr>
          <p:cNvSpPr txBox="1"/>
          <p:nvPr/>
        </p:nvSpPr>
        <p:spPr>
          <a:xfrm>
            <a:off x="7614194" y="1269400"/>
            <a:ext cx="270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استخدم الأدلة لإثبات الاهتمام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السياسي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ar-SA" sz="1600" dirty="0">
                <a:solidFill>
                  <a:prstClr val="black"/>
                </a:solidFill>
                <a:latin typeface="Calibri" panose="020F0502020204030204"/>
              </a:rPr>
              <a:t>من اجل توفير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الموارد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4346FBE8-4DE4-4524-8656-353FAA474E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75560" y="1333336"/>
            <a:ext cx="1613921" cy="106061"/>
          </a:xfrm>
          <a:prstGeom prst="bentConnector3">
            <a:avLst>
              <a:gd name="adj1" fmla="val 10016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2AB2657-BD91-4761-9891-DDB4151403D7}"/>
              </a:ext>
            </a:extLst>
          </p:cNvPr>
          <p:cNvSpPr/>
          <p:nvPr/>
        </p:nvSpPr>
        <p:spPr>
          <a:xfrm>
            <a:off x="3626308" y="1873942"/>
            <a:ext cx="4730793" cy="473079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row: Chevron 142">
            <a:extLst>
              <a:ext uri="{FF2B5EF4-FFF2-40B4-BE49-F238E27FC236}">
                <a16:creationId xmlns:a16="http://schemas.microsoft.com/office/drawing/2014/main" id="{6C223560-788E-481F-8EA1-FFF847C9D8E3}"/>
              </a:ext>
            </a:extLst>
          </p:cNvPr>
          <p:cNvSpPr/>
          <p:nvPr/>
        </p:nvSpPr>
        <p:spPr>
          <a:xfrm>
            <a:off x="5963830" y="1821700"/>
            <a:ext cx="223534" cy="544383"/>
          </a:xfrm>
          <a:custGeom>
            <a:avLst/>
            <a:gdLst>
              <a:gd name="connsiteX0" fmla="*/ 0 w 74143"/>
              <a:gd name="connsiteY0" fmla="*/ 0 h 642080"/>
              <a:gd name="connsiteX1" fmla="*/ 37072 w 74143"/>
              <a:gd name="connsiteY1" fmla="*/ 0 h 642080"/>
              <a:gd name="connsiteX2" fmla="*/ 74143 w 74143"/>
              <a:gd name="connsiteY2" fmla="*/ 321040 h 642080"/>
              <a:gd name="connsiteX3" fmla="*/ 37072 w 74143"/>
              <a:gd name="connsiteY3" fmla="*/ 642080 h 642080"/>
              <a:gd name="connsiteX4" fmla="*/ 0 w 74143"/>
              <a:gd name="connsiteY4" fmla="*/ 642080 h 642080"/>
              <a:gd name="connsiteX5" fmla="*/ 37072 w 74143"/>
              <a:gd name="connsiteY5" fmla="*/ 321040 h 642080"/>
              <a:gd name="connsiteX6" fmla="*/ 0 w 74143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37072 w 243476"/>
              <a:gd name="connsiteY5" fmla="*/ 321040 h 642080"/>
              <a:gd name="connsiteX6" fmla="*/ 0 w 243476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203986 w 243476"/>
              <a:gd name="connsiteY5" fmla="*/ 333135 h 642080"/>
              <a:gd name="connsiteX6" fmla="*/ 0 w 243476"/>
              <a:gd name="connsiteY6" fmla="*/ 0 h 6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6" h="642080">
                <a:moveTo>
                  <a:pt x="0" y="0"/>
                </a:moveTo>
                <a:lnTo>
                  <a:pt x="37072" y="0"/>
                </a:lnTo>
                <a:lnTo>
                  <a:pt x="243476" y="333135"/>
                </a:lnTo>
                <a:lnTo>
                  <a:pt x="37072" y="642080"/>
                </a:lnTo>
                <a:lnTo>
                  <a:pt x="0" y="642080"/>
                </a:lnTo>
                <a:lnTo>
                  <a:pt x="203986" y="3331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E8354A-A47E-4C2B-A280-247106C8FD4A}"/>
              </a:ext>
            </a:extLst>
          </p:cNvPr>
          <p:cNvSpPr txBox="1"/>
          <p:nvPr/>
        </p:nvSpPr>
        <p:spPr>
          <a:xfrm rot="18029876">
            <a:off x="3463609" y="2801910"/>
            <a:ext cx="2891749" cy="16764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17390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تعريف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F92983-1780-4450-A9A3-B3F209D7F52D}"/>
              </a:ext>
            </a:extLst>
          </p:cNvPr>
          <p:cNvSpPr txBox="1"/>
          <p:nvPr/>
        </p:nvSpPr>
        <p:spPr>
          <a:xfrm rot="4342363">
            <a:off x="5729734" y="3003538"/>
            <a:ext cx="2891748" cy="16643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17390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الوصول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4F7E8E5-B402-4994-A3B8-4D227DF1E865}"/>
              </a:ext>
            </a:extLst>
          </p:cNvPr>
          <p:cNvSpPr/>
          <p:nvPr/>
        </p:nvSpPr>
        <p:spPr>
          <a:xfrm>
            <a:off x="4099418" y="2376287"/>
            <a:ext cx="3784574" cy="37471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Arrow: Chevron 142">
            <a:extLst>
              <a:ext uri="{FF2B5EF4-FFF2-40B4-BE49-F238E27FC236}">
                <a16:creationId xmlns:a16="http://schemas.microsoft.com/office/drawing/2014/main" id="{00C20699-A4EB-4386-A66E-36F28E865CA1}"/>
              </a:ext>
            </a:extLst>
          </p:cNvPr>
          <p:cNvSpPr/>
          <p:nvPr/>
        </p:nvSpPr>
        <p:spPr>
          <a:xfrm rot="7451539">
            <a:off x="7665833" y="5178135"/>
            <a:ext cx="223534" cy="473594"/>
          </a:xfrm>
          <a:custGeom>
            <a:avLst/>
            <a:gdLst>
              <a:gd name="connsiteX0" fmla="*/ 0 w 74143"/>
              <a:gd name="connsiteY0" fmla="*/ 0 h 642080"/>
              <a:gd name="connsiteX1" fmla="*/ 37072 w 74143"/>
              <a:gd name="connsiteY1" fmla="*/ 0 h 642080"/>
              <a:gd name="connsiteX2" fmla="*/ 74143 w 74143"/>
              <a:gd name="connsiteY2" fmla="*/ 321040 h 642080"/>
              <a:gd name="connsiteX3" fmla="*/ 37072 w 74143"/>
              <a:gd name="connsiteY3" fmla="*/ 642080 h 642080"/>
              <a:gd name="connsiteX4" fmla="*/ 0 w 74143"/>
              <a:gd name="connsiteY4" fmla="*/ 642080 h 642080"/>
              <a:gd name="connsiteX5" fmla="*/ 37072 w 74143"/>
              <a:gd name="connsiteY5" fmla="*/ 321040 h 642080"/>
              <a:gd name="connsiteX6" fmla="*/ 0 w 74143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37072 w 243476"/>
              <a:gd name="connsiteY5" fmla="*/ 321040 h 642080"/>
              <a:gd name="connsiteX6" fmla="*/ 0 w 243476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203986 w 243476"/>
              <a:gd name="connsiteY5" fmla="*/ 333135 h 642080"/>
              <a:gd name="connsiteX6" fmla="*/ 0 w 243476"/>
              <a:gd name="connsiteY6" fmla="*/ 0 h 6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6" h="642080">
                <a:moveTo>
                  <a:pt x="0" y="0"/>
                </a:moveTo>
                <a:lnTo>
                  <a:pt x="37072" y="0"/>
                </a:lnTo>
                <a:lnTo>
                  <a:pt x="243476" y="333135"/>
                </a:lnTo>
                <a:lnTo>
                  <a:pt x="37072" y="642080"/>
                </a:lnTo>
                <a:lnTo>
                  <a:pt x="0" y="642080"/>
                </a:lnTo>
                <a:lnTo>
                  <a:pt x="203986" y="3331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F8654-BD32-46DB-B6AC-2CA4ED4BE084}"/>
              </a:ext>
            </a:extLst>
          </p:cNvPr>
          <p:cNvSpPr txBox="1"/>
          <p:nvPr/>
        </p:nvSpPr>
        <p:spPr>
          <a:xfrm rot="21387824">
            <a:off x="4798864" y="5247298"/>
            <a:ext cx="2706368" cy="11488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70414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المراقبة والقياس</a:t>
            </a:r>
          </a:p>
        </p:txBody>
      </p:sp>
      <p:sp>
        <p:nvSpPr>
          <p:cNvPr id="89" name="Arrow: Chevron 142">
            <a:extLst>
              <a:ext uri="{FF2B5EF4-FFF2-40B4-BE49-F238E27FC236}">
                <a16:creationId xmlns:a16="http://schemas.microsoft.com/office/drawing/2014/main" id="{F397D0AE-28BF-4E18-8B97-A7E9514CC256}"/>
              </a:ext>
            </a:extLst>
          </p:cNvPr>
          <p:cNvSpPr/>
          <p:nvPr/>
        </p:nvSpPr>
        <p:spPr>
          <a:xfrm rot="13812854">
            <a:off x="4101622" y="5207918"/>
            <a:ext cx="223534" cy="473594"/>
          </a:xfrm>
          <a:custGeom>
            <a:avLst/>
            <a:gdLst>
              <a:gd name="connsiteX0" fmla="*/ 0 w 74143"/>
              <a:gd name="connsiteY0" fmla="*/ 0 h 642080"/>
              <a:gd name="connsiteX1" fmla="*/ 37072 w 74143"/>
              <a:gd name="connsiteY1" fmla="*/ 0 h 642080"/>
              <a:gd name="connsiteX2" fmla="*/ 74143 w 74143"/>
              <a:gd name="connsiteY2" fmla="*/ 321040 h 642080"/>
              <a:gd name="connsiteX3" fmla="*/ 37072 w 74143"/>
              <a:gd name="connsiteY3" fmla="*/ 642080 h 642080"/>
              <a:gd name="connsiteX4" fmla="*/ 0 w 74143"/>
              <a:gd name="connsiteY4" fmla="*/ 642080 h 642080"/>
              <a:gd name="connsiteX5" fmla="*/ 37072 w 74143"/>
              <a:gd name="connsiteY5" fmla="*/ 321040 h 642080"/>
              <a:gd name="connsiteX6" fmla="*/ 0 w 74143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37072 w 243476"/>
              <a:gd name="connsiteY5" fmla="*/ 321040 h 642080"/>
              <a:gd name="connsiteX6" fmla="*/ 0 w 243476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203986 w 243476"/>
              <a:gd name="connsiteY5" fmla="*/ 333135 h 642080"/>
              <a:gd name="connsiteX6" fmla="*/ 0 w 243476"/>
              <a:gd name="connsiteY6" fmla="*/ 0 h 6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6" h="642080">
                <a:moveTo>
                  <a:pt x="0" y="0"/>
                </a:moveTo>
                <a:lnTo>
                  <a:pt x="37072" y="0"/>
                </a:lnTo>
                <a:lnTo>
                  <a:pt x="243476" y="333135"/>
                </a:lnTo>
                <a:lnTo>
                  <a:pt x="37072" y="642080"/>
                </a:lnTo>
                <a:lnTo>
                  <a:pt x="0" y="642080"/>
                </a:lnTo>
                <a:lnTo>
                  <a:pt x="203986" y="3331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AFA0415-418D-4EF3-9962-089F16D893AD}"/>
              </a:ext>
            </a:extLst>
          </p:cNvPr>
          <p:cNvSpPr/>
          <p:nvPr/>
        </p:nvSpPr>
        <p:spPr>
          <a:xfrm>
            <a:off x="1960017" y="2775489"/>
            <a:ext cx="1316730" cy="998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FCAF3E9-0314-4319-8693-5BF363A51FAA}"/>
              </a:ext>
            </a:extLst>
          </p:cNvPr>
          <p:cNvSpPr txBox="1"/>
          <p:nvPr/>
        </p:nvSpPr>
        <p:spPr>
          <a:xfrm>
            <a:off x="2014908" y="2800850"/>
            <a:ext cx="130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9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من ، أين ، لماذا ، كم عدد الأطفال دون جرعة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98A2E89-264C-4F3F-9FB5-F84B890A0606}"/>
              </a:ext>
            </a:extLst>
          </p:cNvPr>
          <p:cNvSpPr/>
          <p:nvPr/>
        </p:nvSpPr>
        <p:spPr>
          <a:xfrm rot="16845202">
            <a:off x="3685236" y="3840498"/>
            <a:ext cx="387002" cy="387002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Graphic 96" descr="Magnifying glass outline">
            <a:extLst>
              <a:ext uri="{FF2B5EF4-FFF2-40B4-BE49-F238E27FC236}">
                <a16:creationId xmlns:a16="http://schemas.microsoft.com/office/drawing/2014/main" id="{FB952A86-68A0-482E-8FFF-E35AC34E1E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845202">
            <a:off x="3723354" y="3876904"/>
            <a:ext cx="311312" cy="311312"/>
          </a:xfrm>
          <a:prstGeom prst="rect">
            <a:avLst/>
          </a:prstGeom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5940C9BF-803C-4990-9272-7F32EDFF8A58}"/>
              </a:ext>
            </a:extLst>
          </p:cNvPr>
          <p:cNvSpPr/>
          <p:nvPr/>
        </p:nvSpPr>
        <p:spPr>
          <a:xfrm rot="3379520">
            <a:off x="7436705" y="2691302"/>
            <a:ext cx="393425" cy="393425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Graphic 104" descr="Handshake outline">
            <a:extLst>
              <a:ext uri="{FF2B5EF4-FFF2-40B4-BE49-F238E27FC236}">
                <a16:creationId xmlns:a16="http://schemas.microsoft.com/office/drawing/2014/main" id="{40CEA6D6-0475-4DA9-AC7F-EC7EF80BBB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379520">
            <a:off x="7462621" y="2738141"/>
            <a:ext cx="316479" cy="316479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BA0E4AFD-E1A7-4961-BB71-012EA210679A}"/>
              </a:ext>
            </a:extLst>
          </p:cNvPr>
          <p:cNvSpPr/>
          <p:nvPr/>
        </p:nvSpPr>
        <p:spPr>
          <a:xfrm>
            <a:off x="4412616" y="5639401"/>
            <a:ext cx="368691" cy="368691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00206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0" name="Graphic 109" descr="Upward trend outline">
            <a:extLst>
              <a:ext uri="{FF2B5EF4-FFF2-40B4-BE49-F238E27FC236}">
                <a16:creationId xmlns:a16="http://schemas.microsoft.com/office/drawing/2014/main" id="{988BFF6A-D2A6-44DD-B1FA-F3F983B5FB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5325" y="5679144"/>
            <a:ext cx="296582" cy="296582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E8BC3766-4A40-4704-98B3-1ADE69341ACD}"/>
              </a:ext>
            </a:extLst>
          </p:cNvPr>
          <p:cNvSpPr/>
          <p:nvPr/>
        </p:nvSpPr>
        <p:spPr>
          <a:xfrm>
            <a:off x="3427561" y="1700052"/>
            <a:ext cx="5129361" cy="507857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BD76A1-4B8D-4DB7-A884-6CC8F869A6EA}"/>
              </a:ext>
            </a:extLst>
          </p:cNvPr>
          <p:cNvSpPr txBox="1"/>
          <p:nvPr/>
        </p:nvSpPr>
        <p:spPr>
          <a:xfrm>
            <a:off x="5427606" y="1494003"/>
            <a:ext cx="14113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يدافع عن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B0CC41-9282-436D-92C7-EBE414A33C2D}"/>
              </a:ext>
            </a:extLst>
          </p:cNvPr>
          <p:cNvCxnSpPr>
            <a:cxnSpLocks/>
          </p:cNvCxnSpPr>
          <p:nvPr/>
        </p:nvCxnSpPr>
        <p:spPr>
          <a:xfrm flipH="1">
            <a:off x="3270930" y="3155023"/>
            <a:ext cx="662012" cy="703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18E6E3-FF9C-437C-9653-08B847235AE5}"/>
              </a:ext>
            </a:extLst>
          </p:cNvPr>
          <p:cNvCxnSpPr/>
          <p:nvPr/>
        </p:nvCxnSpPr>
        <p:spPr>
          <a:xfrm>
            <a:off x="3696352" y="3152529"/>
            <a:ext cx="204123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BB0CC3B-717D-4B02-BCF4-074BE6ED9686}"/>
              </a:ext>
            </a:extLst>
          </p:cNvPr>
          <p:cNvCxnSpPr>
            <a:cxnSpLocks/>
          </p:cNvCxnSpPr>
          <p:nvPr/>
        </p:nvCxnSpPr>
        <p:spPr>
          <a:xfrm flipH="1">
            <a:off x="8148425" y="3545114"/>
            <a:ext cx="98564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EC35959-7626-454C-ADF9-3AC544235D69}"/>
              </a:ext>
            </a:extLst>
          </p:cNvPr>
          <p:cNvCxnSpPr/>
          <p:nvPr/>
        </p:nvCxnSpPr>
        <p:spPr>
          <a:xfrm>
            <a:off x="8273965" y="3539179"/>
            <a:ext cx="204123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8CD4A14-A7C6-4E26-9B2A-C730C29285D2}"/>
              </a:ext>
            </a:extLst>
          </p:cNvPr>
          <p:cNvSpPr/>
          <p:nvPr/>
        </p:nvSpPr>
        <p:spPr>
          <a:xfrm>
            <a:off x="1053492" y="5326727"/>
            <a:ext cx="2079278" cy="797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62BE379-2636-4B6B-B1F6-F973AAC839DB}"/>
              </a:ext>
            </a:extLst>
          </p:cNvPr>
          <p:cNvSpPr txBox="1"/>
          <p:nvPr/>
        </p:nvSpPr>
        <p:spPr>
          <a:xfrm>
            <a:off x="1149504" y="5326726"/>
            <a:ext cx="191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9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شاشة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في الوقت الحالى</a:t>
            </a:r>
          </a:p>
          <a:p>
            <a:pPr marL="0" marR="0" lvl="0" indent="0" algn="l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9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يقيس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النتائج</a:t>
            </a:r>
          </a:p>
          <a:p>
            <a:pPr marL="0" marR="0" lvl="0" indent="0" algn="l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9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تعلم كيف تتحسن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DCDA8BD-5E01-4195-A9B8-304702CC9641}"/>
              </a:ext>
            </a:extLst>
          </p:cNvPr>
          <p:cNvSpPr/>
          <p:nvPr/>
        </p:nvSpPr>
        <p:spPr>
          <a:xfrm>
            <a:off x="8870294" y="3162055"/>
            <a:ext cx="2017173" cy="2257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استراتيجيات مصممة ومستدامة تعالج حواجز جانب العرض والطلب وتكون بمثابة منصة للرعاية الصحية الأولية المتكاملة على مدى الحياة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CB278A0-3099-4FE6-8A97-0B8CAAF3393F}"/>
              </a:ext>
            </a:extLst>
          </p:cNvPr>
          <p:cNvSpPr txBox="1"/>
          <p:nvPr/>
        </p:nvSpPr>
        <p:spPr>
          <a:xfrm>
            <a:off x="6412992" y="2917450"/>
            <a:ext cx="103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استراتيجيات المصمم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A8ADC0A-B4A6-46B5-AE59-DC3461651AA8}"/>
              </a:ext>
            </a:extLst>
          </p:cNvPr>
          <p:cNvSpPr txBox="1"/>
          <p:nvPr/>
        </p:nvSpPr>
        <p:spPr>
          <a:xfrm>
            <a:off x="6412992" y="4627906"/>
            <a:ext cx="136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التكامل والاستدامة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A8D7650-92B0-47B4-A4F2-89A75260DC7A}"/>
              </a:ext>
            </a:extLst>
          </p:cNvPr>
          <p:cNvSpPr txBox="1"/>
          <p:nvPr/>
        </p:nvSpPr>
        <p:spPr>
          <a:xfrm>
            <a:off x="4458382" y="2917450"/>
            <a:ext cx="117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استمع وافهم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2EDBDDB-0477-49CF-BBEC-06814EFA0B58}"/>
              </a:ext>
            </a:extLst>
          </p:cNvPr>
          <p:cNvSpPr/>
          <p:nvPr/>
        </p:nvSpPr>
        <p:spPr>
          <a:xfrm>
            <a:off x="5402955" y="3640807"/>
            <a:ext cx="1197303" cy="1197304"/>
          </a:xfrm>
          <a:prstGeom prst="ellipse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10177ED-3359-4C6C-AFF6-EBFE5362BDB3}"/>
              </a:ext>
            </a:extLst>
          </p:cNvPr>
          <p:cNvSpPr txBox="1"/>
          <p:nvPr/>
        </p:nvSpPr>
        <p:spPr>
          <a:xfrm>
            <a:off x="5431686" y="3849797"/>
            <a:ext cx="11591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المجتمعات الخالية من الجرعة والمفقودة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C99532-F6DC-4FC4-AC18-6E4FE17B9B1B}"/>
              </a:ext>
            </a:extLst>
          </p:cNvPr>
          <p:cNvSpPr txBox="1"/>
          <p:nvPr/>
        </p:nvSpPr>
        <p:spPr>
          <a:xfrm>
            <a:off x="4458382" y="4627906"/>
            <a:ext cx="117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ابحث و صِف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85AD32D2-F798-4441-9075-7C69805A781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IRMMA (التحديد ، والوصول ، والقياس ، والمراقبة ، والتأييد):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استخدام استراتيجية الجرعة الصفرية لتعزيز الرعاية الصحية الأولية عبر مسار الحياة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3049626-D704-41F4-8340-9D403444CE79}"/>
              </a:ext>
            </a:extLst>
          </p:cNvPr>
          <p:cNvCxnSpPr>
            <a:cxnSpLocks/>
          </p:cNvCxnSpPr>
          <p:nvPr/>
        </p:nvCxnSpPr>
        <p:spPr>
          <a:xfrm flipH="1">
            <a:off x="3117250" y="5832425"/>
            <a:ext cx="1121760" cy="703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1E23005-B03D-4037-9BC3-04E5B4714102}"/>
              </a:ext>
            </a:extLst>
          </p:cNvPr>
          <p:cNvCxnSpPr/>
          <p:nvPr/>
        </p:nvCxnSpPr>
        <p:spPr>
          <a:xfrm>
            <a:off x="3998675" y="5829931"/>
            <a:ext cx="27240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3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BC5866-4C0C-4F34-82F0-788F2A027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727300"/>
              </p:ext>
            </p:extLst>
          </p:nvPr>
        </p:nvGraphicFramePr>
        <p:xfrm>
          <a:off x="4683760" y="358956"/>
          <a:ext cx="6963773" cy="595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99CAC3-C2A2-4C37-84A8-5B3B079CF939}"/>
              </a:ext>
            </a:extLst>
          </p:cNvPr>
          <p:cNvSpPr txBox="1"/>
          <p:nvPr/>
        </p:nvSpPr>
        <p:spPr>
          <a:xfrm>
            <a:off x="538480" y="599440"/>
            <a:ext cx="321056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120 مديرية لوحظ انخفاض للجرعة الصفرية 2018- 2019</a:t>
            </a:r>
          </a:p>
          <a:p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ولكن أيضا يلاحظ ارتفاع مطعمين فوق العام </a:t>
            </a:r>
          </a:p>
          <a:p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وهذا ما يقوي الاعتقاد بان حركة نزوح موجودة </a:t>
            </a:r>
          </a:p>
          <a:p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يلاحظ أيضا ارتفاع الجرعة الصفرية </a:t>
            </a:r>
          </a:p>
          <a:p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مشكلة دقة بيانات </a:t>
            </a:r>
          </a:p>
          <a:p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اما بيانات التطعيم </a:t>
            </a:r>
          </a:p>
          <a:p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بيانات المستهدف و النزوح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61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7767B7-2DF0-46D0-9DBC-664257497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491222"/>
              </p:ext>
            </p:extLst>
          </p:nvPr>
        </p:nvGraphicFramePr>
        <p:xfrm>
          <a:off x="785166" y="250825"/>
          <a:ext cx="11157789" cy="607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4A97A1-0D8E-41DB-8305-08F7E3361521}"/>
              </a:ext>
            </a:extLst>
          </p:cNvPr>
          <p:cNvSpPr txBox="1"/>
          <p:nvPr/>
        </p:nvSpPr>
        <p:spPr>
          <a:xfrm>
            <a:off x="134927" y="750251"/>
            <a:ext cx="461665" cy="2817496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ar-SA" b="1" dirty="0"/>
              <a:t>الجرعة الصفرية دون العام  خماسي </a:t>
            </a:r>
            <a:endParaRPr lang="ar-YE" b="1" dirty="0"/>
          </a:p>
        </p:txBody>
      </p:sp>
    </p:spTree>
    <p:extLst>
      <p:ext uri="{BB962C8B-B14F-4D97-AF65-F5344CB8AC3E}">
        <p14:creationId xmlns:p14="http://schemas.microsoft.com/office/powerpoint/2010/main" val="113662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BC5866-4C0C-4F34-82F0-788F2A027D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83760" y="358956"/>
          <a:ext cx="6963773" cy="595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7A34AC-BE78-4E9B-A5D0-988D35254404}"/>
              </a:ext>
            </a:extLst>
          </p:cNvPr>
          <p:cNvSpPr txBox="1"/>
          <p:nvPr/>
        </p:nvSpPr>
        <p:spPr>
          <a:xfrm>
            <a:off x="544467" y="479346"/>
            <a:ext cx="375575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fld id="{E3B9464F-5D67-464C-8707-E5392E27AA33}" type="VALUE">
              <a:rPr lang="en-US" sz="2800" smtClean="0"/>
              <a:pPr/>
              <a:t> (19,989)</a:t>
            </a:fld>
            <a:r>
              <a:rPr lang="en-US" sz="2800" dirty="0"/>
              <a:t> </a:t>
            </a:r>
            <a:r>
              <a:rPr lang="ar-SA" sz="2800" dirty="0"/>
              <a:t>جرعة صفرية بالسالب نتيجة نزوح او عدم دقة مستهدف </a:t>
            </a:r>
          </a:p>
          <a:p>
            <a:r>
              <a:rPr lang="ar-SA" sz="2800" dirty="0"/>
              <a:t>وهذا غير صحيح نضيف العدد </a:t>
            </a:r>
            <a:r>
              <a:rPr lang="ar-YE" sz="2800" dirty="0"/>
              <a:t>48,077 </a:t>
            </a:r>
            <a:r>
              <a:rPr lang="ar-SA" sz="2800" dirty="0"/>
              <a:t>  </a:t>
            </a:r>
            <a:endParaRPr lang="ar-YE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B64ECD-0E68-41FC-BBAD-968F4C4BE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16775"/>
              </p:ext>
            </p:extLst>
          </p:nvPr>
        </p:nvGraphicFramePr>
        <p:xfrm>
          <a:off x="936443" y="2893219"/>
          <a:ext cx="2971800" cy="3252470"/>
        </p:xfrm>
        <a:graphic>
          <a:graphicData uri="http://schemas.openxmlformats.org/drawingml/2006/table">
            <a:tbl>
              <a:tblPr/>
              <a:tblGrid>
                <a:gridCol w="1407695">
                  <a:extLst>
                    <a:ext uri="{9D8B030D-6E8A-4147-A177-3AD203B41FA5}">
                      <a16:colId xmlns:a16="http://schemas.microsoft.com/office/drawing/2014/main" val="2807988820"/>
                    </a:ext>
                  </a:extLst>
                </a:gridCol>
                <a:gridCol w="1564105">
                  <a:extLst>
                    <a:ext uri="{9D8B030D-6E8A-4147-A177-3AD203B41FA5}">
                      <a16:colId xmlns:a16="http://schemas.microsoft.com/office/drawing/2014/main" val="3071312135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GOV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Zero dose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917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Abyen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5,023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19766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1,922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65665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Al_Dhale'a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5,431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84136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Al_Hodydah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517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083131"/>
                  </a:ext>
                </a:extLst>
              </a:tr>
              <a:tr h="126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AL_Mahrah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1,301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75963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Lahj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5,561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057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Ma'areb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Y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10174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Moklla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1,109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05149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Say'on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4,232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96253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Shabwah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7,518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8337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Socatra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671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86475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Taiz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Y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14,792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08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63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7767B7-2DF0-46D0-9DBC-664257497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5351"/>
              </p:ext>
            </p:extLst>
          </p:nvPr>
        </p:nvGraphicFramePr>
        <p:xfrm>
          <a:off x="785167" y="149226"/>
          <a:ext cx="10505440" cy="341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4A97A1-0D8E-41DB-8305-08F7E3361521}"/>
              </a:ext>
            </a:extLst>
          </p:cNvPr>
          <p:cNvSpPr txBox="1"/>
          <p:nvPr/>
        </p:nvSpPr>
        <p:spPr>
          <a:xfrm>
            <a:off x="134927" y="750251"/>
            <a:ext cx="461665" cy="2817496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ar-SA" b="1" dirty="0"/>
              <a:t>الجرعة الصفرية دون العام  خماسي </a:t>
            </a:r>
            <a:endParaRPr lang="ar-YE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B81031-020E-4D69-84FE-5CCB7AE6D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208514"/>
              </p:ext>
            </p:extLst>
          </p:nvPr>
        </p:nvGraphicFramePr>
        <p:xfrm>
          <a:off x="1238346" y="3507058"/>
          <a:ext cx="10505440" cy="350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029A6E-776E-4E24-897B-406BCF3373ED}"/>
              </a:ext>
            </a:extLst>
          </p:cNvPr>
          <p:cNvSpPr txBox="1"/>
          <p:nvPr/>
        </p:nvSpPr>
        <p:spPr>
          <a:xfrm>
            <a:off x="77862" y="3789950"/>
            <a:ext cx="461665" cy="2793458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ar-SA" dirty="0"/>
              <a:t>الجرعة الأولى فوق العام خماسي </a:t>
            </a:r>
            <a:endParaRPr lang="ar-Y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1B9ED-FDF3-4028-B8BC-0241BE9FBDA1}"/>
              </a:ext>
            </a:extLst>
          </p:cNvPr>
          <p:cNvSpPr txBox="1"/>
          <p:nvPr/>
        </p:nvSpPr>
        <p:spPr>
          <a:xfrm>
            <a:off x="1100571" y="4413766"/>
            <a:ext cx="10505440" cy="181588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قد يتطلب ان يتم مقارنة الجرعة الصفرية ان تقارن مع عدد المطعمين فوق العام للعام السابق يتضح الخطاء في المستهدف  وتاكيد ذلك </a:t>
            </a:r>
          </a:p>
          <a:p>
            <a:endParaRPr lang="ar-SA" sz="2800" dirty="0">
              <a:solidFill>
                <a:srgbClr val="C00000"/>
              </a:solidFill>
            </a:endParaRPr>
          </a:p>
          <a:p>
            <a:r>
              <a:rPr lang="ar-SA" sz="2800" dirty="0">
                <a:solidFill>
                  <a:srgbClr val="C00000"/>
                </a:solidFill>
              </a:rPr>
              <a:t> </a:t>
            </a:r>
            <a:endParaRPr lang="ar-Y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B043-7190-4FF1-B7D2-8B2ABF44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دراسة و طلب معلومات على مستوى ادنى و مستوى ادنى حتى تشكيل صورة لتركز الأطفال الجرعة الصفرية 	</a:t>
            </a:r>
            <a:endParaRPr lang="ar-Y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86A88-E5E6-4F93-839D-E4D64C58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068" y="1825625"/>
            <a:ext cx="9357732" cy="4351338"/>
          </a:xfrm>
        </p:spPr>
        <p:txBody>
          <a:bodyPr/>
          <a:lstStyle/>
          <a:p>
            <a:pPr algn="r" rtl="1"/>
            <a:r>
              <a:rPr lang="ar-SA" dirty="0"/>
              <a:t> الاجماليات العامة تخدع و لا تظهر اين الجرعة الصفرية و خصوصا عند ظهور اعداد سالبة</a:t>
            </a:r>
          </a:p>
          <a:p>
            <a:pPr algn="r" rtl="1"/>
            <a:r>
              <a:rPr lang="ar-SA" dirty="0"/>
              <a:t>المستوى الأدنى هو المطلوب من اجل تحديد اين الجرعة الصفرية اين ومتى حدث و لماذا </a:t>
            </a:r>
          </a:p>
          <a:p>
            <a:pPr algn="r" rtl="1"/>
            <a:r>
              <a:rPr lang="ar-SA" dirty="0"/>
              <a:t>على كل مستوى اداري التدقيق في المستوى الأدنى منه ( البحث عن تفاصيل)</a:t>
            </a:r>
          </a:p>
          <a:p>
            <a:pPr algn="r" rtl="1"/>
            <a:r>
              <a:rPr lang="ar-SA" dirty="0"/>
              <a:t>سيتطلب الامر ان نحصل على بيانات خارجية مثل التغذية صحة الطفل الصحة لانجابية </a:t>
            </a:r>
          </a:p>
          <a:p>
            <a:pPr algn="r" rtl="1"/>
            <a:r>
              <a:rPr lang="ar-SA" dirty="0"/>
              <a:t>رعاية الحوامل ( و الولادات المسجلة )</a:t>
            </a:r>
          </a:p>
          <a:p>
            <a:pPr algn="r" rtl="1"/>
            <a:r>
              <a:rPr lang="ar-SA" dirty="0"/>
              <a:t>سيتطلب الامر أيضا لا حقا ان يتم مراجعة حركة السكانية نزوح ...</a:t>
            </a:r>
            <a:endParaRPr lang="ar-YE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10A039D8-8429-4A11-8DE6-8A9986E9FB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5127915"/>
                  </p:ext>
                </p:extLst>
              </p:nvPr>
            </p:nvGraphicFramePr>
            <p:xfrm>
              <a:off x="104296" y="4597400"/>
              <a:ext cx="3048000" cy="1714500"/>
            </p:xfrm>
            <a:graphic>
              <a:graphicData uri="http://schemas.microsoft.com/office/powerpoint/2016/slidezoom">
                <pslz:sldZm>
                  <pslz:sldZmObj sldId="2147473690" cId="3437719704">
                    <pslz:zmPr id="{11E50A50-3E26-42CD-B97C-EDF958660B26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0A039D8-8429-4A11-8DE6-8A9986E9FB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296" y="45974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98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2649FCD-6638-4413-A360-0FC8FE8190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2649FCD-6638-4413-A360-0FC8FE819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A80E8680-5351-4313-B101-87DCC9DB8CDC}"/>
              </a:ext>
            </a:extLst>
          </p:cNvPr>
          <p:cNvSpPr/>
          <p:nvPr/>
        </p:nvSpPr>
        <p:spPr>
          <a:xfrm>
            <a:off x="7592213" y="1257520"/>
            <a:ext cx="2765591" cy="802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FCF3F33-3C2D-4B2B-B5B1-6F36FEEA6414}"/>
              </a:ext>
            </a:extLst>
          </p:cNvPr>
          <p:cNvSpPr txBox="1"/>
          <p:nvPr/>
        </p:nvSpPr>
        <p:spPr>
          <a:xfrm>
            <a:off x="7614194" y="1269400"/>
            <a:ext cx="270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استخدم الأدلة لإثبات الاهتمام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السياسي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ar-SA" sz="1600" dirty="0">
                <a:solidFill>
                  <a:prstClr val="black"/>
                </a:solidFill>
                <a:latin typeface="Calibri" panose="020F0502020204030204"/>
              </a:rPr>
              <a:t>من اجل توفير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الموارد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4346FBE8-4DE4-4524-8656-353FAA474E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75560" y="1333336"/>
            <a:ext cx="1613921" cy="106061"/>
          </a:xfrm>
          <a:prstGeom prst="bentConnector3">
            <a:avLst>
              <a:gd name="adj1" fmla="val 10016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2AB2657-BD91-4761-9891-DDB4151403D7}"/>
              </a:ext>
            </a:extLst>
          </p:cNvPr>
          <p:cNvSpPr/>
          <p:nvPr/>
        </p:nvSpPr>
        <p:spPr>
          <a:xfrm>
            <a:off x="3626308" y="1873942"/>
            <a:ext cx="4730793" cy="473079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row: Chevron 142">
            <a:extLst>
              <a:ext uri="{FF2B5EF4-FFF2-40B4-BE49-F238E27FC236}">
                <a16:creationId xmlns:a16="http://schemas.microsoft.com/office/drawing/2014/main" id="{6C223560-788E-481F-8EA1-FFF847C9D8E3}"/>
              </a:ext>
            </a:extLst>
          </p:cNvPr>
          <p:cNvSpPr/>
          <p:nvPr/>
        </p:nvSpPr>
        <p:spPr>
          <a:xfrm>
            <a:off x="5963830" y="1821700"/>
            <a:ext cx="223534" cy="544383"/>
          </a:xfrm>
          <a:custGeom>
            <a:avLst/>
            <a:gdLst>
              <a:gd name="connsiteX0" fmla="*/ 0 w 74143"/>
              <a:gd name="connsiteY0" fmla="*/ 0 h 642080"/>
              <a:gd name="connsiteX1" fmla="*/ 37072 w 74143"/>
              <a:gd name="connsiteY1" fmla="*/ 0 h 642080"/>
              <a:gd name="connsiteX2" fmla="*/ 74143 w 74143"/>
              <a:gd name="connsiteY2" fmla="*/ 321040 h 642080"/>
              <a:gd name="connsiteX3" fmla="*/ 37072 w 74143"/>
              <a:gd name="connsiteY3" fmla="*/ 642080 h 642080"/>
              <a:gd name="connsiteX4" fmla="*/ 0 w 74143"/>
              <a:gd name="connsiteY4" fmla="*/ 642080 h 642080"/>
              <a:gd name="connsiteX5" fmla="*/ 37072 w 74143"/>
              <a:gd name="connsiteY5" fmla="*/ 321040 h 642080"/>
              <a:gd name="connsiteX6" fmla="*/ 0 w 74143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37072 w 243476"/>
              <a:gd name="connsiteY5" fmla="*/ 321040 h 642080"/>
              <a:gd name="connsiteX6" fmla="*/ 0 w 243476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203986 w 243476"/>
              <a:gd name="connsiteY5" fmla="*/ 333135 h 642080"/>
              <a:gd name="connsiteX6" fmla="*/ 0 w 243476"/>
              <a:gd name="connsiteY6" fmla="*/ 0 h 6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6" h="642080">
                <a:moveTo>
                  <a:pt x="0" y="0"/>
                </a:moveTo>
                <a:lnTo>
                  <a:pt x="37072" y="0"/>
                </a:lnTo>
                <a:lnTo>
                  <a:pt x="243476" y="333135"/>
                </a:lnTo>
                <a:lnTo>
                  <a:pt x="37072" y="642080"/>
                </a:lnTo>
                <a:lnTo>
                  <a:pt x="0" y="642080"/>
                </a:lnTo>
                <a:lnTo>
                  <a:pt x="203986" y="3331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E8354A-A47E-4C2B-A280-247106C8FD4A}"/>
              </a:ext>
            </a:extLst>
          </p:cNvPr>
          <p:cNvSpPr txBox="1"/>
          <p:nvPr/>
        </p:nvSpPr>
        <p:spPr>
          <a:xfrm rot="18029876">
            <a:off x="3463609" y="2801910"/>
            <a:ext cx="2891749" cy="167644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17390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تعريف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F92983-1780-4450-A9A3-B3F209D7F52D}"/>
              </a:ext>
            </a:extLst>
          </p:cNvPr>
          <p:cNvSpPr txBox="1"/>
          <p:nvPr/>
        </p:nvSpPr>
        <p:spPr>
          <a:xfrm rot="4342363">
            <a:off x="5729734" y="3003538"/>
            <a:ext cx="2891748" cy="16643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17390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الوصول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4F7E8E5-B402-4994-A3B8-4D227DF1E865}"/>
              </a:ext>
            </a:extLst>
          </p:cNvPr>
          <p:cNvSpPr/>
          <p:nvPr/>
        </p:nvSpPr>
        <p:spPr>
          <a:xfrm>
            <a:off x="4099418" y="2376287"/>
            <a:ext cx="3784574" cy="37471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Arrow: Chevron 142">
            <a:extLst>
              <a:ext uri="{FF2B5EF4-FFF2-40B4-BE49-F238E27FC236}">
                <a16:creationId xmlns:a16="http://schemas.microsoft.com/office/drawing/2014/main" id="{00C20699-A4EB-4386-A66E-36F28E865CA1}"/>
              </a:ext>
            </a:extLst>
          </p:cNvPr>
          <p:cNvSpPr/>
          <p:nvPr/>
        </p:nvSpPr>
        <p:spPr>
          <a:xfrm rot="7451539">
            <a:off x="7665833" y="5178135"/>
            <a:ext cx="223534" cy="473594"/>
          </a:xfrm>
          <a:custGeom>
            <a:avLst/>
            <a:gdLst>
              <a:gd name="connsiteX0" fmla="*/ 0 w 74143"/>
              <a:gd name="connsiteY0" fmla="*/ 0 h 642080"/>
              <a:gd name="connsiteX1" fmla="*/ 37072 w 74143"/>
              <a:gd name="connsiteY1" fmla="*/ 0 h 642080"/>
              <a:gd name="connsiteX2" fmla="*/ 74143 w 74143"/>
              <a:gd name="connsiteY2" fmla="*/ 321040 h 642080"/>
              <a:gd name="connsiteX3" fmla="*/ 37072 w 74143"/>
              <a:gd name="connsiteY3" fmla="*/ 642080 h 642080"/>
              <a:gd name="connsiteX4" fmla="*/ 0 w 74143"/>
              <a:gd name="connsiteY4" fmla="*/ 642080 h 642080"/>
              <a:gd name="connsiteX5" fmla="*/ 37072 w 74143"/>
              <a:gd name="connsiteY5" fmla="*/ 321040 h 642080"/>
              <a:gd name="connsiteX6" fmla="*/ 0 w 74143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37072 w 243476"/>
              <a:gd name="connsiteY5" fmla="*/ 321040 h 642080"/>
              <a:gd name="connsiteX6" fmla="*/ 0 w 243476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203986 w 243476"/>
              <a:gd name="connsiteY5" fmla="*/ 333135 h 642080"/>
              <a:gd name="connsiteX6" fmla="*/ 0 w 243476"/>
              <a:gd name="connsiteY6" fmla="*/ 0 h 6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6" h="642080">
                <a:moveTo>
                  <a:pt x="0" y="0"/>
                </a:moveTo>
                <a:lnTo>
                  <a:pt x="37072" y="0"/>
                </a:lnTo>
                <a:lnTo>
                  <a:pt x="243476" y="333135"/>
                </a:lnTo>
                <a:lnTo>
                  <a:pt x="37072" y="642080"/>
                </a:lnTo>
                <a:lnTo>
                  <a:pt x="0" y="642080"/>
                </a:lnTo>
                <a:lnTo>
                  <a:pt x="203986" y="3331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F8654-BD32-46DB-B6AC-2CA4ED4BE084}"/>
              </a:ext>
            </a:extLst>
          </p:cNvPr>
          <p:cNvSpPr txBox="1"/>
          <p:nvPr/>
        </p:nvSpPr>
        <p:spPr>
          <a:xfrm rot="21387824">
            <a:off x="4798864" y="5247298"/>
            <a:ext cx="2706368" cy="114882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70414"/>
              </a:avLst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المراقبة والقياس</a:t>
            </a:r>
          </a:p>
        </p:txBody>
      </p:sp>
      <p:sp>
        <p:nvSpPr>
          <p:cNvPr id="89" name="Arrow: Chevron 142">
            <a:extLst>
              <a:ext uri="{FF2B5EF4-FFF2-40B4-BE49-F238E27FC236}">
                <a16:creationId xmlns:a16="http://schemas.microsoft.com/office/drawing/2014/main" id="{F397D0AE-28BF-4E18-8B97-A7E9514CC256}"/>
              </a:ext>
            </a:extLst>
          </p:cNvPr>
          <p:cNvSpPr/>
          <p:nvPr/>
        </p:nvSpPr>
        <p:spPr>
          <a:xfrm rot="13812854">
            <a:off x="4101622" y="5207918"/>
            <a:ext cx="223534" cy="473594"/>
          </a:xfrm>
          <a:custGeom>
            <a:avLst/>
            <a:gdLst>
              <a:gd name="connsiteX0" fmla="*/ 0 w 74143"/>
              <a:gd name="connsiteY0" fmla="*/ 0 h 642080"/>
              <a:gd name="connsiteX1" fmla="*/ 37072 w 74143"/>
              <a:gd name="connsiteY1" fmla="*/ 0 h 642080"/>
              <a:gd name="connsiteX2" fmla="*/ 74143 w 74143"/>
              <a:gd name="connsiteY2" fmla="*/ 321040 h 642080"/>
              <a:gd name="connsiteX3" fmla="*/ 37072 w 74143"/>
              <a:gd name="connsiteY3" fmla="*/ 642080 h 642080"/>
              <a:gd name="connsiteX4" fmla="*/ 0 w 74143"/>
              <a:gd name="connsiteY4" fmla="*/ 642080 h 642080"/>
              <a:gd name="connsiteX5" fmla="*/ 37072 w 74143"/>
              <a:gd name="connsiteY5" fmla="*/ 321040 h 642080"/>
              <a:gd name="connsiteX6" fmla="*/ 0 w 74143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37072 w 243476"/>
              <a:gd name="connsiteY5" fmla="*/ 321040 h 642080"/>
              <a:gd name="connsiteX6" fmla="*/ 0 w 243476"/>
              <a:gd name="connsiteY6" fmla="*/ 0 h 642080"/>
              <a:gd name="connsiteX0" fmla="*/ 0 w 243476"/>
              <a:gd name="connsiteY0" fmla="*/ 0 h 642080"/>
              <a:gd name="connsiteX1" fmla="*/ 37072 w 243476"/>
              <a:gd name="connsiteY1" fmla="*/ 0 h 642080"/>
              <a:gd name="connsiteX2" fmla="*/ 243476 w 243476"/>
              <a:gd name="connsiteY2" fmla="*/ 333135 h 642080"/>
              <a:gd name="connsiteX3" fmla="*/ 37072 w 243476"/>
              <a:gd name="connsiteY3" fmla="*/ 642080 h 642080"/>
              <a:gd name="connsiteX4" fmla="*/ 0 w 243476"/>
              <a:gd name="connsiteY4" fmla="*/ 642080 h 642080"/>
              <a:gd name="connsiteX5" fmla="*/ 203986 w 243476"/>
              <a:gd name="connsiteY5" fmla="*/ 333135 h 642080"/>
              <a:gd name="connsiteX6" fmla="*/ 0 w 243476"/>
              <a:gd name="connsiteY6" fmla="*/ 0 h 64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76" h="642080">
                <a:moveTo>
                  <a:pt x="0" y="0"/>
                </a:moveTo>
                <a:lnTo>
                  <a:pt x="37072" y="0"/>
                </a:lnTo>
                <a:lnTo>
                  <a:pt x="243476" y="333135"/>
                </a:lnTo>
                <a:lnTo>
                  <a:pt x="37072" y="642080"/>
                </a:lnTo>
                <a:lnTo>
                  <a:pt x="0" y="642080"/>
                </a:lnTo>
                <a:lnTo>
                  <a:pt x="203986" y="3331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AFA0415-418D-4EF3-9962-089F16D893AD}"/>
              </a:ext>
            </a:extLst>
          </p:cNvPr>
          <p:cNvSpPr/>
          <p:nvPr/>
        </p:nvSpPr>
        <p:spPr>
          <a:xfrm>
            <a:off x="1960017" y="2775489"/>
            <a:ext cx="1316730" cy="998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FCAF3E9-0314-4319-8693-5BF363A51FAA}"/>
              </a:ext>
            </a:extLst>
          </p:cNvPr>
          <p:cNvSpPr txBox="1"/>
          <p:nvPr/>
        </p:nvSpPr>
        <p:spPr>
          <a:xfrm>
            <a:off x="2014908" y="2800850"/>
            <a:ext cx="1302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9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من ، أين ، لماذا ، كم عدد الأطفال دون جرعة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98A2E89-264C-4F3F-9FB5-F84B890A0606}"/>
              </a:ext>
            </a:extLst>
          </p:cNvPr>
          <p:cNvSpPr/>
          <p:nvPr/>
        </p:nvSpPr>
        <p:spPr>
          <a:xfrm rot="16845202">
            <a:off x="3685236" y="3840498"/>
            <a:ext cx="387002" cy="387002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Graphic 96" descr="Magnifying glass outline">
            <a:extLst>
              <a:ext uri="{FF2B5EF4-FFF2-40B4-BE49-F238E27FC236}">
                <a16:creationId xmlns:a16="http://schemas.microsoft.com/office/drawing/2014/main" id="{FB952A86-68A0-482E-8FFF-E35AC34E1E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845202">
            <a:off x="3723354" y="3876904"/>
            <a:ext cx="311312" cy="311312"/>
          </a:xfrm>
          <a:prstGeom prst="rect">
            <a:avLst/>
          </a:prstGeom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5940C9BF-803C-4990-9272-7F32EDFF8A58}"/>
              </a:ext>
            </a:extLst>
          </p:cNvPr>
          <p:cNvSpPr/>
          <p:nvPr/>
        </p:nvSpPr>
        <p:spPr>
          <a:xfrm rot="3379520">
            <a:off x="7436705" y="2691302"/>
            <a:ext cx="393425" cy="393425"/>
          </a:xfrm>
          <a:prstGeom prst="ellipse">
            <a:avLst/>
          </a:prstGeom>
          <a:solidFill>
            <a:schemeClr val="bg1"/>
          </a:solidFill>
          <a:ln w="28575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Graphic 104" descr="Handshake outline">
            <a:extLst>
              <a:ext uri="{FF2B5EF4-FFF2-40B4-BE49-F238E27FC236}">
                <a16:creationId xmlns:a16="http://schemas.microsoft.com/office/drawing/2014/main" id="{40CEA6D6-0475-4DA9-AC7F-EC7EF80BBB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379520">
            <a:off x="7462621" y="2738141"/>
            <a:ext cx="316479" cy="316479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BA0E4AFD-E1A7-4961-BB71-012EA210679A}"/>
              </a:ext>
            </a:extLst>
          </p:cNvPr>
          <p:cNvSpPr/>
          <p:nvPr/>
        </p:nvSpPr>
        <p:spPr>
          <a:xfrm>
            <a:off x="4412616" y="5639401"/>
            <a:ext cx="368691" cy="368691"/>
          </a:xfrm>
          <a:prstGeom prst="ellipse">
            <a:avLst/>
          </a:prstGeom>
          <a:solidFill>
            <a:schemeClr val="bg1"/>
          </a:solidFill>
          <a:ln w="28575" cap="flat">
            <a:solidFill>
              <a:srgbClr val="00206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0" name="Graphic 109" descr="Upward trend outline">
            <a:extLst>
              <a:ext uri="{FF2B5EF4-FFF2-40B4-BE49-F238E27FC236}">
                <a16:creationId xmlns:a16="http://schemas.microsoft.com/office/drawing/2014/main" id="{988BFF6A-D2A6-44DD-B1FA-F3F983B5FB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5325" y="5679144"/>
            <a:ext cx="296582" cy="296582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E8BC3766-4A40-4704-98B3-1ADE69341ACD}"/>
              </a:ext>
            </a:extLst>
          </p:cNvPr>
          <p:cNvSpPr/>
          <p:nvPr/>
        </p:nvSpPr>
        <p:spPr>
          <a:xfrm>
            <a:off x="3427561" y="1700052"/>
            <a:ext cx="5129361" cy="507857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BD76A1-4B8D-4DB7-A884-6CC8F869A6EA}"/>
              </a:ext>
            </a:extLst>
          </p:cNvPr>
          <p:cNvSpPr txBox="1"/>
          <p:nvPr/>
        </p:nvSpPr>
        <p:spPr>
          <a:xfrm>
            <a:off x="5427606" y="1494003"/>
            <a:ext cx="14113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يدافع عن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EB0CC41-9282-436D-92C7-EBE414A33C2D}"/>
              </a:ext>
            </a:extLst>
          </p:cNvPr>
          <p:cNvCxnSpPr>
            <a:cxnSpLocks/>
          </p:cNvCxnSpPr>
          <p:nvPr/>
        </p:nvCxnSpPr>
        <p:spPr>
          <a:xfrm flipH="1">
            <a:off x="3270930" y="3155023"/>
            <a:ext cx="662012" cy="703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18E6E3-FF9C-437C-9653-08B847235AE5}"/>
              </a:ext>
            </a:extLst>
          </p:cNvPr>
          <p:cNvCxnSpPr/>
          <p:nvPr/>
        </p:nvCxnSpPr>
        <p:spPr>
          <a:xfrm>
            <a:off x="3696352" y="3152529"/>
            <a:ext cx="204123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BB0CC3B-717D-4B02-BCF4-074BE6ED9686}"/>
              </a:ext>
            </a:extLst>
          </p:cNvPr>
          <p:cNvCxnSpPr>
            <a:cxnSpLocks/>
          </p:cNvCxnSpPr>
          <p:nvPr/>
        </p:nvCxnSpPr>
        <p:spPr>
          <a:xfrm flipH="1">
            <a:off x="8148425" y="3545114"/>
            <a:ext cx="98564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EC35959-7626-454C-ADF9-3AC544235D69}"/>
              </a:ext>
            </a:extLst>
          </p:cNvPr>
          <p:cNvCxnSpPr/>
          <p:nvPr/>
        </p:nvCxnSpPr>
        <p:spPr>
          <a:xfrm>
            <a:off x="8273965" y="3539179"/>
            <a:ext cx="204123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8CD4A14-A7C6-4E26-9B2A-C730C29285D2}"/>
              </a:ext>
            </a:extLst>
          </p:cNvPr>
          <p:cNvSpPr/>
          <p:nvPr/>
        </p:nvSpPr>
        <p:spPr>
          <a:xfrm>
            <a:off x="1053492" y="5326727"/>
            <a:ext cx="2079278" cy="797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62BE379-2636-4B6B-B1F6-F973AAC839DB}"/>
              </a:ext>
            </a:extLst>
          </p:cNvPr>
          <p:cNvSpPr txBox="1"/>
          <p:nvPr/>
        </p:nvSpPr>
        <p:spPr>
          <a:xfrm>
            <a:off x="1149504" y="5326726"/>
            <a:ext cx="191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9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شاشة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في الوقت الحالى</a:t>
            </a:r>
          </a:p>
          <a:p>
            <a:pPr marL="0" marR="0" lvl="0" indent="0" algn="l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9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يقيس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النتائج</a:t>
            </a:r>
          </a:p>
          <a:p>
            <a:pPr marL="0" marR="0" lvl="0" indent="0" algn="l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B9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تعلم كيف تتحسن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DCDA8BD-5E01-4195-A9B8-304702CC9641}"/>
              </a:ext>
            </a:extLst>
          </p:cNvPr>
          <p:cNvSpPr/>
          <p:nvPr/>
        </p:nvSpPr>
        <p:spPr>
          <a:xfrm>
            <a:off x="8870294" y="3162055"/>
            <a:ext cx="2017173" cy="2257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استراتيجيات مصممة ومستدامة تعالج حواجز جانب العرض والطلب وتكون بمثابة منصة للرعاية الصحية الأولية المتكاملة على مدى الحياة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CB278A0-3099-4FE6-8A97-0B8CAAF3393F}"/>
              </a:ext>
            </a:extLst>
          </p:cNvPr>
          <p:cNvSpPr txBox="1"/>
          <p:nvPr/>
        </p:nvSpPr>
        <p:spPr>
          <a:xfrm>
            <a:off x="6412992" y="2917450"/>
            <a:ext cx="103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استراتيجيات المصمم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A8ADC0A-B4A6-46B5-AE59-DC3461651AA8}"/>
              </a:ext>
            </a:extLst>
          </p:cNvPr>
          <p:cNvSpPr txBox="1"/>
          <p:nvPr/>
        </p:nvSpPr>
        <p:spPr>
          <a:xfrm>
            <a:off x="6412992" y="4627906"/>
            <a:ext cx="1369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التكامل والاستدامة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A8D7650-92B0-47B4-A4F2-89A75260DC7A}"/>
              </a:ext>
            </a:extLst>
          </p:cNvPr>
          <p:cNvSpPr txBox="1"/>
          <p:nvPr/>
        </p:nvSpPr>
        <p:spPr>
          <a:xfrm>
            <a:off x="4458382" y="2917450"/>
            <a:ext cx="117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استمع وافهم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2EDBDDB-0477-49CF-BBEC-06814EFA0B58}"/>
              </a:ext>
            </a:extLst>
          </p:cNvPr>
          <p:cNvSpPr/>
          <p:nvPr/>
        </p:nvSpPr>
        <p:spPr>
          <a:xfrm>
            <a:off x="5402955" y="3640807"/>
            <a:ext cx="1197303" cy="1197304"/>
          </a:xfrm>
          <a:prstGeom prst="ellipse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10177ED-3359-4C6C-AFF6-EBFE5362BDB3}"/>
              </a:ext>
            </a:extLst>
          </p:cNvPr>
          <p:cNvSpPr txBox="1"/>
          <p:nvPr/>
        </p:nvSpPr>
        <p:spPr>
          <a:xfrm>
            <a:off x="5431686" y="3849797"/>
            <a:ext cx="11591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المجتمعات الخالية من الجرعة والمفقودة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C99532-F6DC-4FC4-AC18-6E4FE17B9B1B}"/>
              </a:ext>
            </a:extLst>
          </p:cNvPr>
          <p:cNvSpPr txBox="1"/>
          <p:nvPr/>
        </p:nvSpPr>
        <p:spPr>
          <a:xfrm>
            <a:off x="4458382" y="4627906"/>
            <a:ext cx="1174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ابحث و صِف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85AD32D2-F798-4441-9075-7C69805A781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IRMMA (التحديد ، والوصول ، والقياس ، والمراقبة ، والتأييد):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استخدام استراتيجية الجرعة الصفرية لتعزيز الرعاية الصحية الأولية عبر مسار الحياة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3049626-D704-41F4-8340-9D403444CE79}"/>
              </a:ext>
            </a:extLst>
          </p:cNvPr>
          <p:cNvCxnSpPr>
            <a:cxnSpLocks/>
          </p:cNvCxnSpPr>
          <p:nvPr/>
        </p:nvCxnSpPr>
        <p:spPr>
          <a:xfrm flipH="1">
            <a:off x="3117250" y="5832425"/>
            <a:ext cx="1121760" cy="703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1E23005-B03D-4037-9BC3-04E5B4714102}"/>
              </a:ext>
            </a:extLst>
          </p:cNvPr>
          <p:cNvCxnSpPr/>
          <p:nvPr/>
        </p:nvCxnSpPr>
        <p:spPr>
          <a:xfrm>
            <a:off x="3998675" y="5829931"/>
            <a:ext cx="27240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2CA10B6-0A92-408B-8269-10CC723AD7BA}"/>
              </a:ext>
            </a:extLst>
          </p:cNvPr>
          <p:cNvSpPr txBox="1"/>
          <p:nvPr/>
        </p:nvSpPr>
        <p:spPr>
          <a:xfrm>
            <a:off x="0" y="0"/>
            <a:ext cx="13223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1508632" y="0"/>
            <a:ext cx="3491368" cy="246221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algn="r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مترجم من الإنجليزية إلى العربية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12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8C0AD-1AD0-F641-BAFA-ACAE57FAA4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1"/>
            <a:fld id="{733122C9-A0B9-462F-8757-0847AD287B63}" type="slidenum">
              <a:rPr lang="en-GB" smtClean="0">
                <a:solidFill>
                  <a:srgbClr val="343434"/>
                </a:solidFill>
              </a:rPr>
              <a:pPr algn="r" rtl="1"/>
              <a:t>2</a:t>
            </a:fld>
            <a:endParaRPr lang="en-GB" dirty="0">
              <a:solidFill>
                <a:srgbClr val="34343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6BC934-818F-42F8-AA50-F3B9966E28BF}"/>
              </a:ext>
            </a:extLst>
          </p:cNvPr>
          <p:cNvSpPr txBox="1">
            <a:spLocks/>
          </p:cNvSpPr>
          <p:nvPr/>
        </p:nvSpPr>
        <p:spPr bwMode="gray">
          <a:xfrm>
            <a:off x="1246717" y="38282"/>
            <a:ext cx="9793816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تعريفات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0C7CC7-505D-494B-9CC7-AD560DA5A012}"/>
              </a:ext>
            </a:extLst>
          </p:cNvPr>
          <p:cNvSpPr txBox="1">
            <a:spLocks/>
          </p:cNvSpPr>
          <p:nvPr/>
        </p:nvSpPr>
        <p:spPr bwMode="gray">
          <a:xfrm>
            <a:off x="1246717" y="1620712"/>
            <a:ext cx="10366164" cy="4189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3992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987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3987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983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377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E0F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أطفال بدون جرعة</a:t>
            </a:r>
          </a:p>
          <a:p>
            <a:pPr marL="666892" lvl="1" indent="-342900" algn="r" rtl="1">
              <a:spcBef>
                <a:spcPts val="600"/>
              </a:spcBef>
              <a:spcAft>
                <a:spcPts val="600"/>
              </a:spcAft>
              <a:buClrTx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الأطفال الذين لم يتلقوا أي لقاح روتيني</a:t>
            </a:r>
          </a:p>
          <a:p>
            <a:pPr marL="666892" lvl="1" indent="-342900" algn="r" rtl="1">
              <a:spcBef>
                <a:spcPts val="600"/>
              </a:spcBef>
              <a:spcAft>
                <a:spcPts val="600"/>
              </a:spcAft>
              <a:buClrTx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مؤشر للرصد على المستوى العالمي / الوطني: عدم وجود DTP1</a:t>
            </a:r>
          </a:p>
          <a:p>
            <a:pPr marL="342900" marR="0" lvl="0" indent="-342900" algn="r" defTabSz="914377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005CB9"/>
              </a:solidFill>
              <a:latin typeface="Arial"/>
            </a:endParaRPr>
          </a:p>
          <a:p>
            <a:pPr marL="342900" indent="-342900" algn="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E0F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مجتمعات الجرعة الصفرية</a:t>
            </a:r>
          </a:p>
          <a:p>
            <a:pPr marL="666892" lvl="1" indent="-342900" algn="r" rt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5CB9"/>
                </a:solidFill>
                <a:latin typeface="Arial"/>
              </a:rPr>
              <a:t>ج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المجتمعات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مع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نسبة عالية من الأطفال غير الملقحين الذين يتشاركون نفس الخصائص الاجتماعية والاقتصادية أو الجغرافية</a:t>
            </a:r>
          </a:p>
          <a:p>
            <a:pPr marL="666892" lvl="1" indent="-342900" algn="r" rt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5CB9"/>
                </a:solidFill>
                <a:latin typeface="Arial"/>
              </a:rPr>
              <a:t>على غرار المجتمعات المفقودة أو المجتمعات المهمشة أو السكان المهملين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r" defTabSz="914377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33" i="0" u="none" strike="noStrike" kern="1200" cap="none" spc="0" normalizeH="0" baseline="0" noProof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752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8DA9-00EC-405A-A3B9-E05A1509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b="1" dirty="0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IRMMA (</a:t>
            </a:r>
            <a:r>
              <a:rPr lang="en-US" b="1" dirty="0" err="1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التحديد</a:t>
            </a:r>
            <a:r>
              <a:rPr lang="en-US" b="1" dirty="0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):</a:t>
            </a:r>
            <a:r>
              <a:rPr lang="ar-SA" b="1" dirty="0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اين و إيجاد الأدلة)</a:t>
            </a:r>
            <a:br>
              <a:rPr lang="en-US" b="1" dirty="0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YE" dirty="0"/>
          </a:p>
        </p:txBody>
      </p:sp>
    </p:spTree>
    <p:extLst>
      <p:ext uri="{BB962C8B-B14F-4D97-AF65-F5344CB8AC3E}">
        <p14:creationId xmlns:p14="http://schemas.microsoft.com/office/powerpoint/2010/main" val="393890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6FE67-47B0-4F4F-8647-FE8C37E65E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4" y="661552"/>
            <a:ext cx="11242312" cy="5908697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BC58320-D131-4DAE-8E14-45A55526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124"/>
          </a:xfrm>
        </p:spPr>
        <p:txBody>
          <a:bodyPr>
            <a:normAutofit fontScale="90000"/>
          </a:bodyPr>
          <a:lstStyle/>
          <a:p>
            <a:r>
              <a:rPr lang="ar-SA" dirty="0"/>
              <a:t>مثال من بيانات 2019</a:t>
            </a:r>
            <a:endParaRPr lang="ar-YE" dirty="0"/>
          </a:p>
        </p:txBody>
      </p:sp>
    </p:spTree>
    <p:extLst>
      <p:ext uri="{BB962C8B-B14F-4D97-AF65-F5344CB8AC3E}">
        <p14:creationId xmlns:p14="http://schemas.microsoft.com/office/powerpoint/2010/main" val="1383813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8AD21-C763-4230-80D9-A593E6AF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39" y="395888"/>
            <a:ext cx="9953421" cy="61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686C47-0638-47B8-9931-734C4D90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6" y="1433067"/>
            <a:ext cx="15104402" cy="39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39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210E14-6355-4A8C-9023-BFF773AA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773122"/>
            <a:ext cx="10089843" cy="66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87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8DA9-00EC-405A-A3B9-E05A1509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b="1" dirty="0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IRMMA (</a:t>
            </a:r>
            <a:r>
              <a:rPr lang="en-US" b="1" dirty="0" err="1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التحديد</a:t>
            </a:r>
            <a:r>
              <a:rPr lang="en-US" b="1" dirty="0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):</a:t>
            </a:r>
            <a:r>
              <a:rPr lang="ar-SA" b="1" dirty="0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كيف او لماذا)</a:t>
            </a:r>
            <a:br>
              <a:rPr lang="en-US" b="1" dirty="0">
                <a:solidFill>
                  <a:srgbClr val="005CB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YE" dirty="0"/>
          </a:p>
        </p:txBody>
      </p:sp>
    </p:spTree>
    <p:extLst>
      <p:ext uri="{BB962C8B-B14F-4D97-AF65-F5344CB8AC3E}">
        <p14:creationId xmlns:p14="http://schemas.microsoft.com/office/powerpoint/2010/main" val="597884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C77952-94C6-47E6-AF92-8261388F95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335280" y="5665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488B0D-6B49-48CE-9804-BE5E6907C33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99685" y="708882"/>
          <a:ext cx="3403600" cy="286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578F38-2BEE-4B3C-9738-1D503E0E2692}"/>
              </a:ext>
            </a:extLst>
          </p:cNvPr>
          <p:cNvSpPr txBox="1"/>
          <p:nvPr/>
        </p:nvSpPr>
        <p:spPr>
          <a:xfrm>
            <a:off x="629920" y="162560"/>
            <a:ext cx="289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بيانات المستهدف</a:t>
            </a:r>
            <a:endParaRPr lang="ar-Y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61926-7943-4490-A570-4D4599905265}"/>
              </a:ext>
            </a:extLst>
          </p:cNvPr>
          <p:cNvSpPr txBox="1"/>
          <p:nvPr/>
        </p:nvSpPr>
        <p:spPr>
          <a:xfrm>
            <a:off x="5661730" y="62551"/>
            <a:ext cx="457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اكتمال التقارير الشهرية  على مستوى المرفق و النشاط يحوي جرعة1 خماسي</a:t>
            </a:r>
            <a:endParaRPr lang="ar-Y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3D2D2C-3F81-4826-B1AF-69F0488761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67818" y="1938131"/>
          <a:ext cx="7171531" cy="410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C32C5B-7BCF-4120-A522-E676C6CE28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459105" y="3548271"/>
          <a:ext cx="481965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9688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C77952-94C6-47E6-AF92-8261388F95E2}"/>
              </a:ext>
            </a:extLst>
          </p:cNvPr>
          <p:cNvGraphicFramePr>
            <a:graphicFrameLocks/>
          </p:cNvGraphicFramePr>
          <p:nvPr/>
        </p:nvGraphicFramePr>
        <p:xfrm>
          <a:off x="-335280" y="5665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578F38-2BEE-4B3C-9738-1D503E0E2692}"/>
              </a:ext>
            </a:extLst>
          </p:cNvPr>
          <p:cNvSpPr txBox="1"/>
          <p:nvPr/>
        </p:nvSpPr>
        <p:spPr>
          <a:xfrm>
            <a:off x="629920" y="162560"/>
            <a:ext cx="289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بيانات المستهدف</a:t>
            </a:r>
            <a:endParaRPr lang="ar-YE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7E6B7C5-7C4D-4A93-BF36-D14077BECE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714872" y="3431262"/>
          <a:ext cx="4951592" cy="326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B1E714A-CA41-4732-93EA-EFC183B629A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55589" y="4191411"/>
          <a:ext cx="82792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FB2489C-BDB4-499E-A2FE-5D9BA3028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045" y="162560"/>
            <a:ext cx="7301159" cy="3599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02E986-DB4F-4640-9301-F059A200B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833" y="3798248"/>
            <a:ext cx="6714823" cy="293562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9F75521-C4FB-46BC-B405-238DEBB05022}"/>
              </a:ext>
            </a:extLst>
          </p:cNvPr>
          <p:cNvSpPr/>
          <p:nvPr/>
        </p:nvSpPr>
        <p:spPr>
          <a:xfrm>
            <a:off x="359596" y="3801438"/>
            <a:ext cx="2794570" cy="2732926"/>
          </a:xfrm>
          <a:custGeom>
            <a:avLst/>
            <a:gdLst>
              <a:gd name="connsiteX0" fmla="*/ 1489752 w 2794570"/>
              <a:gd name="connsiteY0" fmla="*/ 0 h 2732926"/>
              <a:gd name="connsiteX1" fmla="*/ 1479478 w 2794570"/>
              <a:gd name="connsiteY1" fmla="*/ 1448656 h 2732926"/>
              <a:gd name="connsiteX2" fmla="*/ 0 w 2794570"/>
              <a:gd name="connsiteY2" fmla="*/ 1335641 h 2732926"/>
              <a:gd name="connsiteX3" fmla="*/ 30822 w 2794570"/>
              <a:gd name="connsiteY3" fmla="*/ 2732926 h 2732926"/>
              <a:gd name="connsiteX4" fmla="*/ 2784296 w 2794570"/>
              <a:gd name="connsiteY4" fmla="*/ 2722652 h 2732926"/>
              <a:gd name="connsiteX5" fmla="*/ 2794570 w 2794570"/>
              <a:gd name="connsiteY5" fmla="*/ 82193 h 2732926"/>
              <a:gd name="connsiteX6" fmla="*/ 1489752 w 2794570"/>
              <a:gd name="connsiteY6" fmla="*/ 0 h 27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570" h="2732926">
                <a:moveTo>
                  <a:pt x="1489752" y="0"/>
                </a:moveTo>
                <a:cubicBezTo>
                  <a:pt x="1486327" y="482885"/>
                  <a:pt x="1482903" y="965771"/>
                  <a:pt x="1479478" y="1448656"/>
                </a:cubicBezTo>
                <a:lnTo>
                  <a:pt x="0" y="1335641"/>
                </a:lnTo>
                <a:lnTo>
                  <a:pt x="30822" y="2732926"/>
                </a:lnTo>
                <a:lnTo>
                  <a:pt x="2784296" y="2722652"/>
                </a:lnTo>
                <a:cubicBezTo>
                  <a:pt x="2787721" y="1842499"/>
                  <a:pt x="2791145" y="962346"/>
                  <a:pt x="2794570" y="82193"/>
                </a:cubicBezTo>
                <a:lnTo>
                  <a:pt x="1489752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1" anchor="ctr"/>
          <a:lstStyle/>
          <a:p>
            <a:pPr algn="ctr"/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3553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349D92-0595-1345-99D9-4CCC8C1B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554492" rtl="1"/>
            <a:r>
              <a:rPr lang="en-GB">
                <a:solidFill>
                  <a:srgbClr val="000000">
                    <a:tint val="75000"/>
                  </a:srgbClr>
                </a:solidFill>
              </a:rPr>
              <a:t>التحصين واللقاحات والمستحضرات البيولوجية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54858-6414-A745-B7A3-225B9C7C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54492" rtl="1"/>
            <a:fld id="{E2E31AFC-DF42-41A5-B57C-06A83BBA6616}" type="slidenum">
              <a:rPr lang="en-GB">
                <a:solidFill>
                  <a:srgbClr val="000000">
                    <a:tint val="75000"/>
                  </a:srgbClr>
                </a:solidFill>
              </a:rPr>
              <a:pPr algn="r" defTabSz="554492" rtl="1"/>
              <a:t>28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70153E-4F87-4C44-924B-B6A3EA7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537197"/>
            <a:ext cx="10866115" cy="1107996"/>
          </a:xfrm>
        </p:spPr>
        <p:txBody>
          <a:bodyPr>
            <a:normAutofit/>
          </a:bodyPr>
          <a:lstStyle/>
          <a:p>
            <a:pPr algn="r" rtl="1"/>
            <a:r>
              <a:rPr lang="en-US" sz="3600" dirty="0">
                <a:solidFill>
                  <a:srgbClr val="0087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 التركيز على الأطفال دون جرعة واحدة </a:t>
            </a:r>
            <a:r>
              <a:rPr lang="en-US" sz="3600" dirty="0" err="1">
                <a:solidFill>
                  <a:srgbClr val="0087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والمجتمعات</a:t>
            </a:r>
            <a:r>
              <a:rPr lang="en-US" sz="3600" dirty="0">
                <a:solidFill>
                  <a:srgbClr val="0087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dirty="0">
                <a:solidFill>
                  <a:srgbClr val="0087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المنسية او محرومة</a:t>
            </a:r>
            <a:r>
              <a:rPr lang="en-US" sz="3600" dirty="0">
                <a:solidFill>
                  <a:srgbClr val="0087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en-GB" sz="3600" dirty="0">
              <a:solidFill>
                <a:srgbClr val="0087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A43D6B-EA0D-46AA-8518-31D12E7A72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273" y="1719313"/>
            <a:ext cx="9241455" cy="4496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DEEE3-843B-4B60-9F77-F63883C12BF7}"/>
              </a:ext>
            </a:extLst>
          </p:cNvPr>
          <p:cNvSpPr txBox="1"/>
          <p:nvPr/>
        </p:nvSpPr>
        <p:spPr>
          <a:xfrm>
            <a:off x="4635062" y="1513490"/>
            <a:ext cx="6321972" cy="470248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5A6C0-A96A-49CC-A977-D006A10D2F51}"/>
              </a:ext>
            </a:extLst>
          </p:cNvPr>
          <p:cNvSpPr txBox="1"/>
          <p:nvPr/>
        </p:nvSpPr>
        <p:spPr>
          <a:xfrm>
            <a:off x="1605516" y="3864733"/>
            <a:ext cx="2789240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المساوة</a:t>
            </a:r>
          </a:p>
          <a:p>
            <a:pPr algn="ctr"/>
            <a:r>
              <a:rPr lang="ar-SA" sz="2400" dirty="0"/>
              <a:t> في الاغلب يكون الأطفال الغير مطعمين في المناطق المحرومة اما بسبب البعد او مهمشين داخل المدن او اضطهاد يحرمهم من المطالبة بخدمات</a:t>
            </a:r>
          </a:p>
        </p:txBody>
      </p:sp>
    </p:spTree>
    <p:extLst>
      <p:ext uri="{BB962C8B-B14F-4D97-AF65-F5344CB8AC3E}">
        <p14:creationId xmlns:p14="http://schemas.microsoft.com/office/powerpoint/2010/main" val="37725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43708" y="1589359"/>
            <a:ext cx="5691840" cy="4813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التكلفة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المرتفعة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للوصول إلى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الناس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في هذه المناطق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r" rtl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defRPr/>
            </a:pPr>
            <a:r>
              <a:rPr lang="ar-SA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 قيود او عائق في توظيف عمال صحيين من هذه المجتمعات او مصاعب لان يستمر العاملون في تقديم الخدمة بمناطقهم بسبب كلفة المعيشة او صعوبة الانداماج و التكيف مع المنطقة.</a:t>
            </a:r>
            <a:endParaRPr lang="en-US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تعد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المسافات الطويلة تحديًا إضافيًا لسلسلة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التبريد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وكلفة ل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أنظم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الإمداد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الممتدة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بالفعل</a:t>
            </a: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يتمتع الناس بسلطة اجتماعية وسياسية محدودة ، مما يحد من الوصول إلى المؤسسات والخدمات الصحية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البيانات عن السكان غير كاملة أو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غير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مستغلة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/ ليس معلوما لدى الحكومة ان هناك تجمعات نشأت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097CA-C064-A743-80CC-94BE26AD75E9}"/>
              </a:ext>
            </a:extLst>
          </p:cNvPr>
          <p:cNvSpPr/>
          <p:nvPr/>
        </p:nvSpPr>
        <p:spPr>
          <a:xfrm>
            <a:off x="262223" y="316168"/>
            <a:ext cx="62483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87C8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المناطق النائية</a:t>
            </a:r>
            <a:endParaRPr kumimoji="0" lang="en-US" sz="4000" b="1" i="0" u="none" strike="noStrike" kern="1200" cap="none" normalizeH="0" baseline="0" noProof="0" dirty="0">
              <a:ln>
                <a:noFill/>
              </a:ln>
              <a:solidFill>
                <a:srgbClr val="0087C8"/>
              </a:solidFill>
              <a:effectLst/>
              <a:uLnTx/>
              <a:uFillTx/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rgbClr val="0087C8"/>
                </a:solidFill>
                <a:effectLst/>
                <a:uLnTx/>
                <a:uFillTx/>
                <a:ea typeface="Open Sans Light" panose="020B0306030504020204" pitchFamily="34" charset="0"/>
                <a:cs typeface="Calibri" panose="020F0502020204030204" pitchFamily="34" charset="0"/>
              </a:rPr>
              <a:t>التحديات الرئيسية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1DE7D8-DD73-8D4D-B336-ABA6EAA53BFF}"/>
              </a:ext>
            </a:extLst>
          </p:cNvPr>
          <p:cNvCxnSpPr>
            <a:cxnSpLocks/>
          </p:cNvCxnSpPr>
          <p:nvPr/>
        </p:nvCxnSpPr>
        <p:spPr>
          <a:xfrm>
            <a:off x="343708" y="1589358"/>
            <a:ext cx="61668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041" y="-8467"/>
            <a:ext cx="5306605" cy="68664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A7C33-4DC5-4616-97AA-1D4F21B2C06D}"/>
              </a:ext>
            </a:extLst>
          </p:cNvPr>
          <p:cNvSpPr txBox="1"/>
          <p:nvPr/>
        </p:nvSpPr>
        <p:spPr>
          <a:xfrm>
            <a:off x="343708" y="6403332"/>
            <a:ext cx="616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/>
              <a:t>المرجع: تحصين المجموعة المرجعية للإنصاف:</a:t>
            </a:r>
            <a:r>
              <a:rPr lang="en-US" sz="1200">
                <a:hlinkClick r:id="rId4"/>
              </a:rPr>
              <a:t>https://sites.google.com/view/erg4immunisation/</a:t>
            </a:r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80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8C0AD-1AD0-F641-BAFA-ACAE57FAA4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 rtl="1"/>
            <a:fld id="{733122C9-A0B9-462F-8757-0847AD287B63}" type="slidenum">
              <a:rPr lang="en-GB" smtClean="0">
                <a:solidFill>
                  <a:srgbClr val="343434"/>
                </a:solidFill>
              </a:rPr>
              <a:pPr algn="r" rtl="1"/>
              <a:t>3</a:t>
            </a:fld>
            <a:endParaRPr lang="en-GB" dirty="0">
              <a:solidFill>
                <a:srgbClr val="34343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6BC934-818F-42F8-AA50-F3B9966E28BF}"/>
              </a:ext>
            </a:extLst>
          </p:cNvPr>
          <p:cNvSpPr txBox="1">
            <a:spLocks/>
          </p:cNvSpPr>
          <p:nvPr/>
        </p:nvSpPr>
        <p:spPr bwMode="gray">
          <a:xfrm>
            <a:off x="1246717" y="38283"/>
            <a:ext cx="9793816" cy="759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5CB9"/>
                </a:solidFill>
                <a:latin typeface="+mn-lt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0C7CC7-505D-494B-9CC7-AD560DA5A012}"/>
              </a:ext>
            </a:extLst>
          </p:cNvPr>
          <p:cNvSpPr txBox="1">
            <a:spLocks/>
          </p:cNvSpPr>
          <p:nvPr/>
        </p:nvSpPr>
        <p:spPr bwMode="gray">
          <a:xfrm>
            <a:off x="1246717" y="1620712"/>
            <a:ext cx="10366164" cy="4189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23992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987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3987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983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377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440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13 % من الأطفال الجرعة الصفرية ( الغير مطعمين  ) هم في اقليمنا شرق البحر الأبيض المتوسط </a:t>
            </a:r>
          </a:p>
          <a:p>
            <a:pPr marL="342900" marR="0" lvl="0" indent="-342900" algn="r" defTabSz="914377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4400" dirty="0">
                <a:solidFill>
                  <a:srgbClr val="005CB9"/>
                </a:solidFill>
                <a:latin typeface="Arial"/>
              </a:rPr>
              <a:t>9% من هولاء هم في اليمن </a:t>
            </a:r>
          </a:p>
          <a:p>
            <a:pPr marL="342900" marR="0" lvl="0" indent="-342900" algn="r" defTabSz="914377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4400" i="0" u="none" strike="noStrike" kern="1200" cap="none" spc="0" normalizeH="0" baseline="0" noProof="0" dirty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أي ان</a:t>
            </a:r>
            <a:r>
              <a:rPr lang="ar-SA" sz="4400" dirty="0">
                <a:solidFill>
                  <a:srgbClr val="005CB9"/>
                </a:solidFill>
                <a:latin typeface="Arial"/>
              </a:rPr>
              <a:t>هم يشكلون </a:t>
            </a:r>
            <a:r>
              <a:rPr lang="en-US" sz="4400" dirty="0">
                <a:solidFill>
                  <a:srgbClr val="005CB9"/>
                </a:solidFill>
                <a:latin typeface="Arial"/>
              </a:rPr>
              <a:t>.2</a:t>
            </a:r>
            <a:r>
              <a:rPr lang="ar-SA" sz="4400" dirty="0">
                <a:solidFill>
                  <a:srgbClr val="005CB9"/>
                </a:solidFill>
                <a:latin typeface="Arial"/>
              </a:rPr>
              <a:t>1% من أطفال العالم الغير مطعمين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1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43708" y="1589359"/>
            <a:ext cx="6471762" cy="4813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المناطق الصحراوية  البعيدة ، او الجبلية وعرة تتطلب تجهيزات خاصة اعلى مما يتوفر في الميزانيات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مناطق الصراعات و تدني الامن صعبة على مكوث العامل الصحي في منطقة التكليف ، ثقافة ما ينظر فيها الى الكادر الصحي  بقلة تقدير او .</a:t>
            </a:r>
            <a:endParaRPr lang="en-US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defRPr/>
            </a:pPr>
            <a:r>
              <a:rPr lang="ar-SA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سكان جزيرة سقطرة و توقف الطيران او الرحلات البحرية لبعض الأشهر </a:t>
            </a:r>
            <a:endParaRPr lang="en-US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ينظر الى مناطق مخيمات النزوح كواقع مؤقت لن يطول و بالتالي لا تشمل خطط الحكومة او المجالس المحلية توفير خدمات / او لا يتم التأكد دوريا من متطلباته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البيانات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عن السكان غير كاملة أو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غير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مستغلة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/ ليس معلوما لدى الحكومة ان هناك تجمعات نشأت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097CA-C064-A743-80CC-94BE26AD75E9}"/>
              </a:ext>
            </a:extLst>
          </p:cNvPr>
          <p:cNvSpPr/>
          <p:nvPr/>
        </p:nvSpPr>
        <p:spPr>
          <a:xfrm>
            <a:off x="262223" y="316168"/>
            <a:ext cx="62483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87C8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المناطق النائية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normalizeH="0" baseline="0" noProof="0" dirty="0">
                <a:ln>
                  <a:noFill/>
                </a:ln>
                <a:solidFill>
                  <a:srgbClr val="0087C8"/>
                </a:solidFill>
                <a:effectLst/>
                <a:uLnTx/>
                <a:uFillTx/>
                <a:ea typeface="Open Sans Light" panose="020B0306030504020204" pitchFamily="34" charset="0"/>
                <a:cs typeface="Calibri" panose="020F0502020204030204" pitchFamily="34" charset="0"/>
              </a:rPr>
              <a:t>امثلة في وضع اليمن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rgbClr val="0087C8"/>
              </a:solidFill>
              <a:effectLst/>
              <a:uLnTx/>
              <a:uFillTx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1DE7D8-DD73-8D4D-B336-ABA6EAA53BFF}"/>
              </a:ext>
            </a:extLst>
          </p:cNvPr>
          <p:cNvCxnSpPr>
            <a:cxnSpLocks/>
          </p:cNvCxnSpPr>
          <p:nvPr/>
        </p:nvCxnSpPr>
        <p:spPr>
          <a:xfrm>
            <a:off x="343708" y="1589358"/>
            <a:ext cx="61668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041" y="-8467"/>
            <a:ext cx="5306605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26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2097CA-C064-A743-80CC-94BE26AD75E9}"/>
              </a:ext>
            </a:extLst>
          </p:cNvPr>
          <p:cNvSpPr/>
          <p:nvPr/>
        </p:nvSpPr>
        <p:spPr>
          <a:xfrm>
            <a:off x="5510879" y="316168"/>
            <a:ext cx="6248305" cy="11387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Open Sans Light" panose="020B0306030504020204" pitchFamily="34" charset="0"/>
                <a:cs typeface="Calibri" panose="020F0502020204030204" pitchFamily="34" charset="0"/>
              </a:rPr>
              <a:t>حضري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Open Sans Light" panose="020B0306030504020204" pitchFamily="34" charset="0"/>
                <a:cs typeface="Calibri" panose="020F0502020204030204" pitchFamily="34" charset="0"/>
              </a:rPr>
              <a:t>التحديات الرئيسية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1DE7D8-DD73-8D4D-B336-ABA6EAA53BFF}"/>
              </a:ext>
            </a:extLst>
          </p:cNvPr>
          <p:cNvCxnSpPr>
            <a:cxnSpLocks/>
          </p:cNvCxnSpPr>
          <p:nvPr/>
        </p:nvCxnSpPr>
        <p:spPr>
          <a:xfrm>
            <a:off x="5592364" y="1589358"/>
            <a:ext cx="61668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F7B2628-4AB9-47CF-B41C-A8BD47813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2"/>
          <a:stretch/>
        </p:blipFill>
        <p:spPr>
          <a:xfrm>
            <a:off x="0" y="0"/>
            <a:ext cx="5321148" cy="6914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3E63F3-ACF6-42A8-A207-AF7F4E08CD16}"/>
              </a:ext>
            </a:extLst>
          </p:cNvPr>
          <p:cNvSpPr txBox="1"/>
          <p:nvPr/>
        </p:nvSpPr>
        <p:spPr>
          <a:xfrm>
            <a:off x="6025180" y="6541832"/>
            <a:ext cx="616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 dirty="0" err="1"/>
              <a:t>المرجع</a:t>
            </a:r>
            <a:r>
              <a:rPr lang="en-US" sz="1200" dirty="0"/>
              <a:t>: </a:t>
            </a:r>
            <a:r>
              <a:rPr lang="en-US" sz="1200" dirty="0" err="1"/>
              <a:t>تحصين</a:t>
            </a:r>
            <a:r>
              <a:rPr lang="en-US" sz="1200" dirty="0"/>
              <a:t> </a:t>
            </a:r>
            <a:r>
              <a:rPr lang="en-US" sz="1200" dirty="0" err="1"/>
              <a:t>المجموعة</a:t>
            </a:r>
            <a:r>
              <a:rPr lang="en-US" sz="1200" dirty="0"/>
              <a:t> </a:t>
            </a:r>
            <a:r>
              <a:rPr lang="en-US" sz="1200" dirty="0" err="1"/>
              <a:t>المرجعية</a:t>
            </a:r>
            <a:r>
              <a:rPr lang="en-US" sz="1200" dirty="0"/>
              <a:t> </a:t>
            </a:r>
            <a:r>
              <a:rPr lang="en-US" sz="1200" dirty="0" err="1"/>
              <a:t>للإنصاف:</a:t>
            </a:r>
            <a:r>
              <a:rPr lang="en-US" sz="1200" dirty="0" err="1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://sites.google.com/view/erg4immunisation/</a:t>
            </a:r>
            <a:r>
              <a:rPr lang="en-US" sz="1200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B5ACF1-B831-4059-9686-65150112528B}"/>
              </a:ext>
            </a:extLst>
          </p:cNvPr>
          <p:cNvSpPr txBox="1">
            <a:spLocks/>
          </p:cNvSpPr>
          <p:nvPr/>
        </p:nvSpPr>
        <p:spPr>
          <a:xfrm>
            <a:off x="92149" y="1454941"/>
            <a:ext cx="12099851" cy="5848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عدم وجود بيانات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دقيقة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ومصنفة</a:t>
            </a:r>
            <a:r>
              <a:rPr kumimoji="0" lang="ar-SA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لتوسع المدن في السنوات الأخيرة ، نشؤ احياء جديدة في المدن لم يواكبه توسع في عدد المرافق </a:t>
            </a: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0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التفرقة 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الاجتماعية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والتمييز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</a:t>
            </a:r>
            <a:r>
              <a:rPr kumimoji="0" lang="ar-SA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الطبقي</a:t>
            </a: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يخشى سكان المستوطنات غير القانونية مواجهة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السلطات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العامة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)  </a:t>
            </a:r>
            <a:r>
              <a:rPr kumimoji="0" lang="ar-SA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بناء غير مرخص و سكان العشوائيات) حيثه انه أساسا تعارض الدولة هذا  التجمع و لا تشجع تزايد و توسع هذه الاستحداثات</a:t>
            </a: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تصميم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خدمات التحصين يجعل الوصول إليها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غير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ممكن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ar-SA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/ مثلا انحصار الخدمات الصحية على المرافق الحكومية ، او اشتراطات إضافية للمرافق الخاصة تطلب مهارات ومواصفات غير متوفرة في الكادر  المتوفر او البنية التحتية .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او حصر جلسات التطعيم على واقات محددة فترة صباحية فقط ، او أيام محددة  ، لا يوجد خيارت أامام الأهالي ( كل المرافق تقدم جلسة الحصبة و السل كل يوم احد فقط )  ( لا يتم توفير كميات الامداد بحسب الجلسات و انما فقط حسب المستهدف </a:t>
            </a: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يحد انعدام الأمن من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وصول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المجتمعات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تعدد أصحاب المصلحة وعدم وجود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شراكات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فعالة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77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43707" y="1589359"/>
            <a:ext cx="6547543" cy="455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الأضرار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التي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لحقت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في ال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بنية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تحتية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kumimoji="0" lang="ar-SA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او سلسة التبريد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فقدان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وهجرة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العاملين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المهرة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في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مجال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الرعاية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الصحية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قلة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الوصول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إلى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المناطق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بسبب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انعدام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الأمن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نزوح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السكان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على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نطاق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واسع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وخلق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مجموعات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من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اللاجئين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صعوبة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في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تتبع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وإيجاد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السكان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Calibri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097CA-C064-A743-80CC-94BE26AD75E9}"/>
              </a:ext>
            </a:extLst>
          </p:cNvPr>
          <p:cNvSpPr/>
          <p:nvPr/>
        </p:nvSpPr>
        <p:spPr>
          <a:xfrm>
            <a:off x="262223" y="316168"/>
            <a:ext cx="62483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7C8"/>
                </a:solidFill>
                <a:effectLst/>
                <a:uLnTx/>
                <a:uFillTx/>
                <a:ea typeface="Open Sans Light" panose="020B0306030504020204" pitchFamily="34" charset="0"/>
                <a:cs typeface="Calibri" panose="020F0502020204030204" pitchFamily="34" charset="0"/>
              </a:rPr>
              <a:t>متأثر بالنزاع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rgbClr val="0087C8"/>
                </a:solidFill>
                <a:effectLst/>
                <a:uLnTx/>
                <a:uFillTx/>
                <a:ea typeface="Open Sans Light" panose="020B0306030504020204" pitchFamily="34" charset="0"/>
                <a:cs typeface="Calibri" panose="020F0502020204030204" pitchFamily="34" charset="0"/>
              </a:rPr>
              <a:t>التحديات</a:t>
            </a: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0087C8"/>
                </a:solidFill>
                <a:effectLst/>
                <a:uLnTx/>
                <a:uFillTx/>
                <a:ea typeface="Open Sans Light" panose="020B030603050402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rgbClr val="0087C8"/>
                </a:solidFill>
                <a:effectLst/>
                <a:uLnTx/>
                <a:uFillTx/>
                <a:ea typeface="Open Sans Light" panose="020B0306030504020204" pitchFamily="34" charset="0"/>
                <a:cs typeface="Calibri" panose="020F0502020204030204" pitchFamily="34" charset="0"/>
              </a:rPr>
              <a:t>الرئيسية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1DE7D8-DD73-8D4D-B336-ABA6EAA53BFF}"/>
              </a:ext>
            </a:extLst>
          </p:cNvPr>
          <p:cNvCxnSpPr>
            <a:cxnSpLocks/>
          </p:cNvCxnSpPr>
          <p:nvPr/>
        </p:nvCxnSpPr>
        <p:spPr>
          <a:xfrm>
            <a:off x="343708" y="1589358"/>
            <a:ext cx="61668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251" y="0"/>
            <a:ext cx="530074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6D5F6-B02E-45EF-8CD1-BDFE41951959}"/>
              </a:ext>
            </a:extLst>
          </p:cNvPr>
          <p:cNvSpPr txBox="1"/>
          <p:nvPr/>
        </p:nvSpPr>
        <p:spPr>
          <a:xfrm>
            <a:off x="343708" y="6403332"/>
            <a:ext cx="616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/>
              <a:t>المرجع: تحصين المجموعة المرجعية للإنصاف:</a:t>
            </a:r>
            <a:r>
              <a:rPr lang="en-US" sz="1200">
                <a:hlinkClick r:id="rId4"/>
              </a:rPr>
              <a:t>https://sites.google.com/view/erg4immunisation/</a:t>
            </a:r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649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-180753" y="1978396"/>
            <a:ext cx="11939937" cy="4879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الأمهات ، عادة مقدمات الرعاية الأساسيات ، مقيَّدات بما يلي: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مكانة أقل في المجتمعات وقدرة محدودة على العمل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الحواجز المادية والزمنية للوصول إلى خدمات التطعيم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نقص محو الأمية الصحية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تدهور جودة الخدمات الصحية الأخرى  مثل 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IMCI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، , ,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التغذية ، الصحة الإنجابية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مما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قد يمنعهم من السعي للحصول على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الخدمات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الصحية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انعدام الملائمة : في الوضع اليمني يحبذن الأمهات اخذ مشورات الصحة الإنجابية المعتادة الدوريةمن كادر نسائي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نقص الكادر النسائي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70٪ من العاملين </a:t>
            </a:r>
            <a:r>
              <a:rPr lang="en-US" sz="2000" dirty="0" err="1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الصحيين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هن من الاناث 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 err="1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ولكن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25٪ من </a:t>
            </a:r>
            <a:r>
              <a:rPr lang="en-US" sz="2000" dirty="0" err="1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الإدارة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 err="1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العليا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ar-SA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، هم من الذكور </a:t>
            </a:r>
            <a:endParaRPr lang="en-US" sz="2000" dirty="0"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سلطة اتخاذ </a:t>
            </a:r>
            <a:r>
              <a:rPr lang="en-US" sz="2000" dirty="0" err="1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القرار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 err="1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محدودة</a:t>
            </a:r>
            <a:r>
              <a:rPr lang="en-US" sz="2000" dirty="0"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ar-SA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مثال اكثر شيوعا  في اليمن 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ar-SA" sz="2000" dirty="0">
                <a:ea typeface="Open Sans Light" panose="020B0306030504020204" pitchFamily="34" charset="0"/>
                <a:cs typeface="Open Sans Light" panose="020B0306030504020204" pitchFamily="34" charset="0"/>
              </a:rPr>
              <a:t>دائما يحضر مدير المرفق وهو من الذكور بينما لا يقوم هو عادة بالتطعيم  </a:t>
            </a:r>
            <a:endParaRPr lang="en-US" sz="2000" dirty="0"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097CA-C064-A743-80CC-94BE26AD75E9}"/>
              </a:ext>
            </a:extLst>
          </p:cNvPr>
          <p:cNvSpPr/>
          <p:nvPr/>
        </p:nvSpPr>
        <p:spPr>
          <a:xfrm>
            <a:off x="4253023" y="316168"/>
            <a:ext cx="7506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>
                <a:solidFill>
                  <a:srgbClr val="0087C8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التنوع الاجتماعي</a:t>
            </a:r>
            <a:endParaRPr lang="en-US" sz="4000" b="1" dirty="0">
              <a:solidFill>
                <a:srgbClr val="0087C8"/>
              </a:solidFill>
              <a:ea typeface="Open Sans Light" panose="020B030603050402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87C8"/>
                </a:solidFill>
                <a:ea typeface="Open Sans Light" panose="020B0306030504020204" pitchFamily="34" charset="0"/>
                <a:cs typeface="Calibri" panose="020F0502020204030204" pitchFamily="34" charset="0"/>
              </a:rPr>
              <a:t>مجتمعات الجرعة الصفرية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87C8"/>
              </a:solidFill>
              <a:effectLst/>
              <a:uLnTx/>
              <a:uFillTx/>
              <a:ea typeface="Open Sans Light" panose="020B03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1DE7D8-DD73-8D4D-B336-ABA6EAA53BFF}"/>
              </a:ext>
            </a:extLst>
          </p:cNvPr>
          <p:cNvCxnSpPr>
            <a:cxnSpLocks/>
          </p:cNvCxnSpPr>
          <p:nvPr/>
        </p:nvCxnSpPr>
        <p:spPr>
          <a:xfrm>
            <a:off x="5592364" y="1589358"/>
            <a:ext cx="61668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758F305-0723-6C47-8CE3-B8376F0ED4BB}"/>
              </a:ext>
            </a:extLst>
          </p:cNvPr>
          <p:cNvSpPr>
            <a:spLocks noChangeAspect="1"/>
          </p:cNvSpPr>
          <p:nvPr/>
        </p:nvSpPr>
        <p:spPr>
          <a:xfrm>
            <a:off x="0" y="1"/>
            <a:ext cx="2658140" cy="351399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76E57-9C70-49ED-A105-185EACEEBBC9}"/>
              </a:ext>
            </a:extLst>
          </p:cNvPr>
          <p:cNvSpPr txBox="1"/>
          <p:nvPr/>
        </p:nvSpPr>
        <p:spPr>
          <a:xfrm>
            <a:off x="6096000" y="6541832"/>
            <a:ext cx="616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200"/>
              <a:t>المرجع: تحصين المجموعة المرجعية للإنصاف:</a:t>
            </a:r>
            <a:r>
              <a:rPr lang="en-US" sz="1200">
                <a:hlinkClick r:id="rId4"/>
              </a:rPr>
              <a:t>https://sites.google.com/view/erg4immunisation/</a:t>
            </a:r>
            <a:r>
              <a:rPr lang="en-US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5518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349D92-0595-1345-99D9-4CCC8C1B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554492" rtl="1"/>
            <a:r>
              <a:rPr lang="en-GB">
                <a:solidFill>
                  <a:srgbClr val="000000">
                    <a:tint val="75000"/>
                  </a:srgbClr>
                </a:solidFill>
              </a:rPr>
              <a:t>التحصين واللقاحات والمستحضرات البيولوجية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54858-6414-A745-B7A3-225B9C7C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54492" rtl="1"/>
            <a:fld id="{E2E31AFC-DF42-41A5-B57C-06A83BBA6616}" type="slidenum">
              <a:rPr lang="en-GB">
                <a:solidFill>
                  <a:srgbClr val="000000">
                    <a:tint val="75000"/>
                  </a:srgbClr>
                </a:solidFill>
              </a:rPr>
              <a:pPr algn="r" defTabSz="554492" rtl="1"/>
              <a:t>34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A43D6B-EA0D-46AA-8518-31D12E7A72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273" y="1682253"/>
            <a:ext cx="9241455" cy="4496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4507D-20BF-4506-A932-57942800B294}"/>
              </a:ext>
            </a:extLst>
          </p:cNvPr>
          <p:cNvSpPr txBox="1"/>
          <p:nvPr/>
        </p:nvSpPr>
        <p:spPr>
          <a:xfrm>
            <a:off x="7696200" y="1513490"/>
            <a:ext cx="3260834" cy="470248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FDE20-68F6-4D6E-8C38-0C0B4A8A4509}"/>
              </a:ext>
            </a:extLst>
          </p:cNvPr>
          <p:cNvSpPr txBox="1"/>
          <p:nvPr/>
        </p:nvSpPr>
        <p:spPr>
          <a:xfrm>
            <a:off x="1234966" y="1646944"/>
            <a:ext cx="3260834" cy="470248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11351A1-F0D8-4704-A480-1F2994F8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537197"/>
            <a:ext cx="10866115" cy="1107996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87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 التركيز على الأطفال دون جرعة واحدة والمجتمعات المفقودة؟</a:t>
            </a:r>
            <a:endParaRPr lang="en-GB" sz="4000" dirty="0">
              <a:solidFill>
                <a:srgbClr val="0087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3A856-D807-4154-A171-C08D5E63872E}"/>
              </a:ext>
            </a:extLst>
          </p:cNvPr>
          <p:cNvSpPr txBox="1"/>
          <p:nvPr/>
        </p:nvSpPr>
        <p:spPr>
          <a:xfrm>
            <a:off x="4736107" y="3836919"/>
            <a:ext cx="2789240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انعدام خدمات الرعاية</a:t>
            </a:r>
          </a:p>
          <a:p>
            <a:pPr algn="ctr"/>
            <a:r>
              <a:rPr lang="ar-SA" sz="2400" dirty="0"/>
              <a:t> في الاغلب يكون الأطفال الغير مطعمين في المناطق المحرومة من خدمات مختلف خدمات الرعاية الصحية </a:t>
            </a:r>
          </a:p>
        </p:txBody>
      </p:sp>
    </p:spTree>
    <p:extLst>
      <p:ext uri="{BB962C8B-B14F-4D97-AF65-F5344CB8AC3E}">
        <p14:creationId xmlns:p14="http://schemas.microsoft.com/office/powerpoint/2010/main" val="7023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349D92-0595-1345-99D9-4CCC8C1B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554492" rtl="1"/>
            <a:r>
              <a:rPr lang="en-GB">
                <a:solidFill>
                  <a:srgbClr val="000000">
                    <a:tint val="75000"/>
                  </a:srgbClr>
                </a:solidFill>
              </a:rPr>
              <a:t>التحصين واللقاحات والمستحضرات البيولوجية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54858-6414-A745-B7A3-225B9C7C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54492" rtl="1"/>
            <a:fld id="{E2E31AFC-DF42-41A5-B57C-06A83BBA6616}" type="slidenum">
              <a:rPr lang="en-GB">
                <a:solidFill>
                  <a:srgbClr val="000000">
                    <a:tint val="75000"/>
                  </a:srgbClr>
                </a:solidFill>
              </a:rPr>
              <a:pPr algn="r" defTabSz="554492" rtl="1"/>
              <a:t>35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A43D6B-EA0D-46AA-8518-31D12E7A72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273" y="1719313"/>
            <a:ext cx="9241455" cy="4496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BD1D5-65C8-43DC-8024-9812B7410FB2}"/>
              </a:ext>
            </a:extLst>
          </p:cNvPr>
          <p:cNvSpPr txBox="1"/>
          <p:nvPr/>
        </p:nvSpPr>
        <p:spPr>
          <a:xfrm>
            <a:off x="1475272" y="1646944"/>
            <a:ext cx="6321972" cy="470248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1A53A08-5822-4434-8B04-32F6C063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25" y="537197"/>
            <a:ext cx="10866115" cy="1107996"/>
          </a:xfrm>
        </p:spPr>
        <p:txBody>
          <a:bodyPr/>
          <a:lstStyle/>
          <a:p>
            <a:pPr algn="r" rtl="1"/>
            <a:r>
              <a:rPr lang="en-US" sz="4000" dirty="0">
                <a:solidFill>
                  <a:srgbClr val="0087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لماذا التركيز على الأطفال دون جرعة واحدة والمجتمعات المفقودة؟</a:t>
            </a:r>
            <a:endParaRPr lang="en-GB" sz="4000" dirty="0">
              <a:solidFill>
                <a:srgbClr val="0087C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AF9FC-88D7-48A9-83C5-4FF218921186}"/>
              </a:ext>
            </a:extLst>
          </p:cNvPr>
          <p:cNvSpPr txBox="1"/>
          <p:nvPr/>
        </p:nvSpPr>
        <p:spPr>
          <a:xfrm>
            <a:off x="7797244" y="3946725"/>
            <a:ext cx="278924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مناطق الخطورة </a:t>
            </a:r>
          </a:p>
          <a:p>
            <a:pPr algn="ctr"/>
            <a:endParaRPr lang="ar-SA" sz="2400" dirty="0"/>
          </a:p>
          <a:p>
            <a:pPr algn="ctr"/>
            <a:r>
              <a:rPr lang="ar-SA" sz="2400" dirty="0"/>
              <a:t>هم أولئك الأطفال الأكثر عرضة لتفشي الأوبئة ، و بمناطق يتكرر بها الأوبئة  </a:t>
            </a:r>
          </a:p>
        </p:txBody>
      </p:sp>
    </p:spTree>
    <p:extLst>
      <p:ext uri="{BB962C8B-B14F-4D97-AF65-F5344CB8AC3E}">
        <p14:creationId xmlns:p14="http://schemas.microsoft.com/office/powerpoint/2010/main" val="27246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63C27-C47A-418F-9B53-920BFB02A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869221"/>
            <a:ext cx="9279336" cy="348557"/>
          </a:xfrm>
          <a:solidFill>
            <a:schemeClr val="accent5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 rtl="1">
              <a:buNone/>
            </a:pPr>
            <a:r>
              <a:rPr lang="en-US" sz="1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~ 2.1 مليون طفل لم يتلقوا أي لقاح يحتوي على DTP في عام 2021 في EMR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07306F-A0FA-4B96-BB7A-B7C10583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50274"/>
            <a:ext cx="8160000" cy="632974"/>
          </a:xfrm>
        </p:spPr>
        <p:txBody>
          <a:bodyPr>
            <a:normAutofit/>
          </a:bodyPr>
          <a:lstStyle/>
          <a:p>
            <a:pPr algn="r" rtl="1"/>
            <a:r>
              <a:rPr lang="en-US" sz="32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جرعة صفرية للأطفال في EMR ، 2021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7866BE2-4570-4BC7-B178-991E133DEE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29223" y="1607276"/>
          <a:ext cx="4897918" cy="44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F4780F56-9102-48EE-AE3A-171D9E87AEE3}"/>
              </a:ext>
            </a:extLst>
          </p:cNvPr>
          <p:cNvGraphicFramePr>
            <a:graphicFrameLocks/>
          </p:cNvGraphicFramePr>
          <p:nvPr/>
        </p:nvGraphicFramePr>
        <p:xfrm>
          <a:off x="438733" y="1588505"/>
          <a:ext cx="5657267" cy="388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CE36F1-6E5E-4C8F-9901-DEF47566F917}"/>
              </a:ext>
            </a:extLst>
          </p:cNvPr>
          <p:cNvCxnSpPr>
            <a:cxnSpLocks/>
          </p:cNvCxnSpPr>
          <p:nvPr/>
        </p:nvCxnSpPr>
        <p:spPr>
          <a:xfrm flipV="1">
            <a:off x="4597167" y="2332653"/>
            <a:ext cx="4145617" cy="8887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D610A-739C-4FAE-BEC8-AC1203875041}"/>
              </a:ext>
            </a:extLst>
          </p:cNvPr>
          <p:cNvCxnSpPr>
            <a:cxnSpLocks/>
          </p:cNvCxnSpPr>
          <p:nvPr/>
        </p:nvCxnSpPr>
        <p:spPr>
          <a:xfrm>
            <a:off x="4609605" y="4194867"/>
            <a:ext cx="4207824" cy="14998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3D9A7C-4550-4E32-BC94-02BCE71CB759}"/>
              </a:ext>
            </a:extLst>
          </p:cNvPr>
          <p:cNvSpPr txBox="1"/>
          <p:nvPr/>
        </p:nvSpPr>
        <p:spPr>
          <a:xfrm>
            <a:off x="2602139" y="6083395"/>
            <a:ext cx="1189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dirty="0">
                <a:solidFill>
                  <a:schemeClr val="bg1"/>
                </a:solidFill>
              </a:rPr>
              <a:t>الأطفال بدون جرعة: DTP1 الأطفال غير المحصنين</a:t>
            </a:r>
          </a:p>
          <a:p>
            <a:pPr algn="r" rtl="1"/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10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63C27-C47A-418F-9B53-920BFB02A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4" y="869221"/>
            <a:ext cx="9764527" cy="348557"/>
          </a:xfrm>
          <a:solidFill>
            <a:schemeClr val="accent5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 rtl="1">
              <a:buNone/>
            </a:pPr>
            <a:r>
              <a:rPr lang="en-US" sz="1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لم يتلق 3،357،096 طفلاً أي لقاح يحتوي على لقاح الحصبة في عام 2021 في EMR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07306F-A0FA-4B96-BB7A-B7C10583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150274"/>
            <a:ext cx="8160000" cy="632974"/>
          </a:xfrm>
        </p:spPr>
        <p:txBody>
          <a:bodyPr>
            <a:normAutofit/>
          </a:bodyPr>
          <a:lstStyle/>
          <a:p>
            <a:pPr algn="r" rtl="1"/>
            <a:r>
              <a:rPr lang="en-US" sz="32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جرعة الأطفال من الحصبة الصفرية في EMR ، 2021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7866BE2-4570-4BC7-B178-991E133DEE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29223" y="1607276"/>
          <a:ext cx="4897918" cy="44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F4780F56-9102-48EE-AE3A-171D9E87AEE3}"/>
              </a:ext>
            </a:extLst>
          </p:cNvPr>
          <p:cNvGraphicFramePr>
            <a:graphicFrameLocks/>
          </p:cNvGraphicFramePr>
          <p:nvPr/>
        </p:nvGraphicFramePr>
        <p:xfrm>
          <a:off x="438733" y="1588505"/>
          <a:ext cx="5657267" cy="388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CE36F1-6E5E-4C8F-9901-DEF47566F917}"/>
              </a:ext>
            </a:extLst>
          </p:cNvPr>
          <p:cNvCxnSpPr>
            <a:cxnSpLocks/>
          </p:cNvCxnSpPr>
          <p:nvPr/>
        </p:nvCxnSpPr>
        <p:spPr>
          <a:xfrm flipV="1">
            <a:off x="4534960" y="2332653"/>
            <a:ext cx="4207824" cy="74610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D610A-739C-4FAE-BEC8-AC1203875041}"/>
              </a:ext>
            </a:extLst>
          </p:cNvPr>
          <p:cNvCxnSpPr>
            <a:cxnSpLocks/>
          </p:cNvCxnSpPr>
          <p:nvPr/>
        </p:nvCxnSpPr>
        <p:spPr>
          <a:xfrm>
            <a:off x="4609605" y="4236440"/>
            <a:ext cx="4207824" cy="14582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4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F9D510-8CFE-4932-A47E-95BA708A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3" y="90727"/>
            <a:ext cx="11754677" cy="720000"/>
          </a:xfrm>
        </p:spPr>
        <p:txBody>
          <a:bodyPr>
            <a:normAutofit/>
          </a:bodyPr>
          <a:lstStyle/>
          <a:p>
            <a:pPr algn="r" rtl="1"/>
            <a:r>
              <a:rPr lang="en-US" sz="26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</a:rPr>
              <a:t>تغطية DTP1 في بلدان Gavi المختارة مقارنة ببلدان منطقة شرق المتوسط ​​2010-2021 وفقًا لـ WUNEIC</a:t>
            </a:r>
            <a:endParaRPr lang="en-US" sz="2600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83C061F-FAD6-4F73-ACBA-F524D44AF9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000" y="1378227"/>
          <a:ext cx="1123315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26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4B11C-6AC4-47BF-9F86-244160A3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70" y="178713"/>
            <a:ext cx="11614025" cy="43088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ar-SA" dirty="0">
                <a:solidFill>
                  <a:schemeClr val="accent1"/>
                </a:solidFill>
              </a:rPr>
              <a:t>مقارنة بين التغطية و التقديرات الصحة العالمية و اليونيسف  في اليمن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32FCF-B7E1-4BDC-9468-C9EB1B01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53" y="6240958"/>
            <a:ext cx="10595894" cy="984885"/>
          </a:xfrm>
        </p:spPr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16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b="1" dirty="0"/>
              <a:t>ولكن و لسنوات عدة لم تتجاوز التغطية باليمن  عن النسبة المطلوبة لمنع حدوث الأوبئة  برغم من تزايد عدد التدخلات الهادفة الى رفع التغطية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16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sz="16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D84D0D-02AE-4041-B130-F7ABABA8D1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825043"/>
          <a:ext cx="11887200" cy="542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05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49797-A3C6-49CC-94E7-DB5D56002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78" y="370378"/>
            <a:ext cx="1176247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2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18D9089B-DAE8-492C-8FFA-6B5A514B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8145187-860E-4687-B46F-319D39DE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6D92830A-8BD5-4592-80EE-596AFE168B20}"/>
              </a:ext>
            </a:extLst>
          </p:cNvPr>
          <p:cNvGrpSpPr/>
          <p:nvPr/>
        </p:nvGrpSpPr>
        <p:grpSpPr>
          <a:xfrm>
            <a:off x="496579" y="354279"/>
            <a:ext cx="11110279" cy="744831"/>
            <a:chOff x="630783" y="332141"/>
            <a:chExt cx="11110279" cy="744831"/>
          </a:xfrm>
        </p:grpSpPr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AF277C3E-34D2-43B1-8B84-ACEDB5142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3814" y="332141"/>
              <a:ext cx="1065124" cy="576497"/>
            </a:xfrm>
            <a:prstGeom prst="rect">
              <a:avLst/>
            </a:prstGeom>
            <a:noFill/>
          </p:spPr>
        </p:pic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7F59CF87-1D8B-4E65-90C8-D9226182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83" y="333394"/>
              <a:ext cx="743578" cy="743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مربع نص 13">
              <a:extLst>
                <a:ext uri="{FF2B5EF4-FFF2-40B4-BE49-F238E27FC236}">
                  <a16:creationId xmlns:a16="http://schemas.microsoft.com/office/drawing/2014/main" id="{2BDF2545-62F5-474D-9696-AEDBB3106078}"/>
                </a:ext>
              </a:extLst>
            </p:cNvPr>
            <p:cNvSpPr txBox="1"/>
            <p:nvPr/>
          </p:nvSpPr>
          <p:spPr>
            <a:xfrm>
              <a:off x="1099542" y="337649"/>
              <a:ext cx="9523147" cy="4289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defRPr lang="ar-YE"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800" baseline="0" dirty="0">
                  <a:solidFill>
                    <a:srgbClr val="3F5EAD"/>
                  </a:solidFill>
                </a:rPr>
                <a:t>A </a:t>
              </a:r>
              <a:r>
                <a:rPr lang="en-US" sz="2800" dirty="0">
                  <a:solidFill>
                    <a:srgbClr val="3F5EAD"/>
                  </a:solidFill>
                </a:rPr>
                <a:t>Historical Coverage </a:t>
              </a:r>
              <a:endParaRPr lang="en-US" sz="2800" baseline="0" dirty="0">
                <a:solidFill>
                  <a:srgbClr val="3F5EAD"/>
                </a:solidFill>
              </a:endParaRPr>
            </a:p>
          </p:txBody>
        </p:sp>
        <p:grpSp>
          <p:nvGrpSpPr>
            <p:cNvPr id="54" name="مجموعة 53">
              <a:extLst>
                <a:ext uri="{FF2B5EF4-FFF2-40B4-BE49-F238E27FC236}">
                  <a16:creationId xmlns:a16="http://schemas.microsoft.com/office/drawing/2014/main" id="{0C6AC0CA-8F37-4EE1-AF73-84FC329DFE9D}"/>
                </a:ext>
              </a:extLst>
            </p:cNvPr>
            <p:cNvGrpSpPr/>
            <p:nvPr/>
          </p:nvGrpSpPr>
          <p:grpSpPr>
            <a:xfrm>
              <a:off x="1166847" y="908638"/>
              <a:ext cx="10574215" cy="125071"/>
              <a:chOff x="1356526" y="6243709"/>
              <a:chExt cx="10835474" cy="453575"/>
            </a:xfrm>
          </p:grpSpPr>
          <p:sp>
            <p:nvSpPr>
              <p:cNvPr id="55" name="مستطيل 54">
                <a:extLst>
                  <a:ext uri="{FF2B5EF4-FFF2-40B4-BE49-F238E27FC236}">
                    <a16:creationId xmlns:a16="http://schemas.microsoft.com/office/drawing/2014/main" id="{891F1CD2-9EC4-4273-A1C9-BA30FF7852A3}"/>
                  </a:ext>
                </a:extLst>
              </p:cNvPr>
              <p:cNvSpPr/>
              <p:nvPr/>
            </p:nvSpPr>
            <p:spPr>
              <a:xfrm>
                <a:off x="1356526" y="6305398"/>
                <a:ext cx="10835474" cy="3918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مستطيل 55">
                <a:extLst>
                  <a:ext uri="{FF2B5EF4-FFF2-40B4-BE49-F238E27FC236}">
                    <a16:creationId xmlns:a16="http://schemas.microsoft.com/office/drawing/2014/main" id="{44F49143-8C7F-4BDF-9E48-E678C31D3D60}"/>
                  </a:ext>
                </a:extLst>
              </p:cNvPr>
              <p:cNvSpPr/>
              <p:nvPr/>
            </p:nvSpPr>
            <p:spPr>
              <a:xfrm>
                <a:off x="1356526" y="6243709"/>
                <a:ext cx="10835473" cy="39188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A8D9DCF7-DCC1-4F66-B2A7-9A9CF9783DBC}"/>
              </a:ext>
            </a:extLst>
          </p:cNvPr>
          <p:cNvGrpSpPr/>
          <p:nvPr/>
        </p:nvGrpSpPr>
        <p:grpSpPr>
          <a:xfrm>
            <a:off x="560931" y="6257547"/>
            <a:ext cx="11631069" cy="453575"/>
            <a:chOff x="560931" y="6243709"/>
            <a:chExt cx="11631069" cy="453575"/>
          </a:xfrm>
          <a:solidFill>
            <a:srgbClr val="00B0F0"/>
          </a:solidFill>
        </p:grpSpPr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4123BF70-F97C-4471-8D4E-D635E599BD4B}"/>
                </a:ext>
              </a:extLst>
            </p:cNvPr>
            <p:cNvGrpSpPr/>
            <p:nvPr/>
          </p:nvGrpSpPr>
          <p:grpSpPr>
            <a:xfrm>
              <a:off x="1617785" y="6243709"/>
              <a:ext cx="10574215" cy="453575"/>
              <a:chOff x="1356526" y="6243709"/>
              <a:chExt cx="10835474" cy="453575"/>
            </a:xfrm>
            <a:grpFill/>
          </p:grpSpPr>
          <p:sp>
            <p:nvSpPr>
              <p:cNvPr id="79" name="مستطيل 78">
                <a:extLst>
                  <a:ext uri="{FF2B5EF4-FFF2-40B4-BE49-F238E27FC236}">
                    <a16:creationId xmlns:a16="http://schemas.microsoft.com/office/drawing/2014/main" id="{CB2C645B-C773-4CDF-A787-5EC6D75FC026}"/>
                  </a:ext>
                </a:extLst>
              </p:cNvPr>
              <p:cNvSpPr/>
              <p:nvPr/>
            </p:nvSpPr>
            <p:spPr>
              <a:xfrm>
                <a:off x="1356526" y="6305398"/>
                <a:ext cx="10835474" cy="391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مستطيل 79">
                <a:extLst>
                  <a:ext uri="{FF2B5EF4-FFF2-40B4-BE49-F238E27FC236}">
                    <a16:creationId xmlns:a16="http://schemas.microsoft.com/office/drawing/2014/main" id="{7B1D6628-B855-48D9-99A8-E36A7DA49874}"/>
                  </a:ext>
                </a:extLst>
              </p:cNvPr>
              <p:cNvSpPr/>
              <p:nvPr/>
            </p:nvSpPr>
            <p:spPr>
              <a:xfrm>
                <a:off x="1356526" y="6243709"/>
                <a:ext cx="10835473" cy="391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199CD2D5-5CEC-4F44-9207-2ACDEEC407FA}"/>
                </a:ext>
              </a:extLst>
            </p:cNvPr>
            <p:cNvGrpSpPr/>
            <p:nvPr/>
          </p:nvGrpSpPr>
          <p:grpSpPr>
            <a:xfrm>
              <a:off x="560931" y="6243709"/>
              <a:ext cx="1018932" cy="453575"/>
              <a:chOff x="560931" y="6243709"/>
              <a:chExt cx="1018932" cy="453575"/>
            </a:xfrm>
            <a:grpFill/>
          </p:grpSpPr>
          <p:grpSp>
            <p:nvGrpSpPr>
              <p:cNvPr id="58" name="مجموعة 57">
                <a:extLst>
                  <a:ext uri="{FF2B5EF4-FFF2-40B4-BE49-F238E27FC236}">
                    <a16:creationId xmlns:a16="http://schemas.microsoft.com/office/drawing/2014/main" id="{F9BF6099-5C48-42B0-8533-CE79853063BA}"/>
                  </a:ext>
                </a:extLst>
              </p:cNvPr>
              <p:cNvGrpSpPr/>
              <p:nvPr/>
            </p:nvGrpSpPr>
            <p:grpSpPr>
              <a:xfrm>
                <a:off x="1375546" y="6243709"/>
                <a:ext cx="204317" cy="453575"/>
                <a:chOff x="1356526" y="6243709"/>
                <a:chExt cx="10835474" cy="453575"/>
              </a:xfrm>
              <a:grpFill/>
            </p:grpSpPr>
            <p:sp>
              <p:nvSpPr>
                <p:cNvPr id="77" name="مستطيل 76">
                  <a:extLst>
                    <a:ext uri="{FF2B5EF4-FFF2-40B4-BE49-F238E27FC236}">
                      <a16:creationId xmlns:a16="http://schemas.microsoft.com/office/drawing/2014/main" id="{B4751F11-12D0-4956-AB2A-6E9C3110D096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مستطيل 77">
                  <a:extLst>
                    <a:ext uri="{FF2B5EF4-FFF2-40B4-BE49-F238E27FC236}">
                      <a16:creationId xmlns:a16="http://schemas.microsoft.com/office/drawing/2014/main" id="{A8AA3A8A-C7D2-49FF-AB0B-B136A4FCEEDD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مجموعة 58">
                <a:extLst>
                  <a:ext uri="{FF2B5EF4-FFF2-40B4-BE49-F238E27FC236}">
                    <a16:creationId xmlns:a16="http://schemas.microsoft.com/office/drawing/2014/main" id="{938346D0-2119-4E21-B559-3367B63E9582}"/>
                  </a:ext>
                </a:extLst>
              </p:cNvPr>
              <p:cNvGrpSpPr/>
              <p:nvPr/>
            </p:nvGrpSpPr>
            <p:grpSpPr>
              <a:xfrm>
                <a:off x="1166849" y="6243709"/>
                <a:ext cx="163155" cy="453575"/>
                <a:chOff x="1356526" y="6243709"/>
                <a:chExt cx="10835474" cy="453575"/>
              </a:xfrm>
              <a:grpFill/>
            </p:grpSpPr>
            <p:sp>
              <p:nvSpPr>
                <p:cNvPr id="75" name="مستطيل 74">
                  <a:extLst>
                    <a:ext uri="{FF2B5EF4-FFF2-40B4-BE49-F238E27FC236}">
                      <a16:creationId xmlns:a16="http://schemas.microsoft.com/office/drawing/2014/main" id="{FF8F7658-9645-4A39-A31D-99C40FF7CF38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مستطيل 75">
                  <a:extLst>
                    <a:ext uri="{FF2B5EF4-FFF2-40B4-BE49-F238E27FC236}">
                      <a16:creationId xmlns:a16="http://schemas.microsoft.com/office/drawing/2014/main" id="{88A69464-18B9-4E56-8441-D0388E742F24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مجموعة 59">
                <a:extLst>
                  <a:ext uri="{FF2B5EF4-FFF2-40B4-BE49-F238E27FC236}">
                    <a16:creationId xmlns:a16="http://schemas.microsoft.com/office/drawing/2014/main" id="{1392A15A-BA85-40AF-94F3-94A71AAA88CC}"/>
                  </a:ext>
                </a:extLst>
              </p:cNvPr>
              <p:cNvGrpSpPr/>
              <p:nvPr/>
            </p:nvGrpSpPr>
            <p:grpSpPr>
              <a:xfrm>
                <a:off x="986790" y="6243709"/>
                <a:ext cx="134518" cy="453575"/>
                <a:chOff x="1356526" y="6243709"/>
                <a:chExt cx="10835474" cy="453575"/>
              </a:xfrm>
              <a:grpFill/>
            </p:grpSpPr>
            <p:sp>
              <p:nvSpPr>
                <p:cNvPr id="73" name="مستطيل 72">
                  <a:extLst>
                    <a:ext uri="{FF2B5EF4-FFF2-40B4-BE49-F238E27FC236}">
                      <a16:creationId xmlns:a16="http://schemas.microsoft.com/office/drawing/2014/main" id="{F227227D-90F2-48F6-89F2-7BABCDBCAA0C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مستطيل 73">
                  <a:extLst>
                    <a:ext uri="{FF2B5EF4-FFF2-40B4-BE49-F238E27FC236}">
                      <a16:creationId xmlns:a16="http://schemas.microsoft.com/office/drawing/2014/main" id="{177946A0-FF99-447F-B0BB-2436A6A32224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مجموعة 60">
                <a:extLst>
                  <a:ext uri="{FF2B5EF4-FFF2-40B4-BE49-F238E27FC236}">
                    <a16:creationId xmlns:a16="http://schemas.microsoft.com/office/drawing/2014/main" id="{3845EC16-0E7B-4022-958E-0AC019ED9571}"/>
                  </a:ext>
                </a:extLst>
              </p:cNvPr>
              <p:cNvGrpSpPr/>
              <p:nvPr/>
            </p:nvGrpSpPr>
            <p:grpSpPr>
              <a:xfrm>
                <a:off x="739140" y="6243709"/>
                <a:ext cx="61049" cy="453575"/>
                <a:chOff x="1356526" y="6243709"/>
                <a:chExt cx="10835474" cy="453575"/>
              </a:xfrm>
              <a:grpFill/>
            </p:grpSpPr>
            <p:sp>
              <p:nvSpPr>
                <p:cNvPr id="71" name="مستطيل 70">
                  <a:extLst>
                    <a:ext uri="{FF2B5EF4-FFF2-40B4-BE49-F238E27FC236}">
                      <a16:creationId xmlns:a16="http://schemas.microsoft.com/office/drawing/2014/main" id="{E583D673-2901-4B83-8FE1-9B6BCC117FD1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مستطيل 71">
                  <a:extLst>
                    <a:ext uri="{FF2B5EF4-FFF2-40B4-BE49-F238E27FC236}">
                      <a16:creationId xmlns:a16="http://schemas.microsoft.com/office/drawing/2014/main" id="{6EC9FCAD-F42C-448D-BC98-ED3C3B5F8D60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مجموعة 61">
                <a:extLst>
                  <a:ext uri="{FF2B5EF4-FFF2-40B4-BE49-F238E27FC236}">
                    <a16:creationId xmlns:a16="http://schemas.microsoft.com/office/drawing/2014/main" id="{DDCCAD1C-E8A7-44EC-B0A9-A918D2C8C4BD}"/>
                  </a:ext>
                </a:extLst>
              </p:cNvPr>
              <p:cNvGrpSpPr/>
              <p:nvPr/>
            </p:nvGrpSpPr>
            <p:grpSpPr>
              <a:xfrm>
                <a:off x="838199" y="6243709"/>
                <a:ext cx="103049" cy="453575"/>
                <a:chOff x="1356526" y="6243709"/>
                <a:chExt cx="10835474" cy="453575"/>
              </a:xfrm>
              <a:grpFill/>
            </p:grpSpPr>
            <p:sp>
              <p:nvSpPr>
                <p:cNvPr id="69" name="مستطيل 68">
                  <a:extLst>
                    <a:ext uri="{FF2B5EF4-FFF2-40B4-BE49-F238E27FC236}">
                      <a16:creationId xmlns:a16="http://schemas.microsoft.com/office/drawing/2014/main" id="{6754D1EE-E375-4DB8-BF46-2BCF26AEABFA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مستطيل 69">
                  <a:extLst>
                    <a:ext uri="{FF2B5EF4-FFF2-40B4-BE49-F238E27FC236}">
                      <a16:creationId xmlns:a16="http://schemas.microsoft.com/office/drawing/2014/main" id="{EF0317BD-2F1E-4E3E-B744-61201D8A90E9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مجموعة 62">
                <a:extLst>
                  <a:ext uri="{FF2B5EF4-FFF2-40B4-BE49-F238E27FC236}">
                    <a16:creationId xmlns:a16="http://schemas.microsoft.com/office/drawing/2014/main" id="{E71B030E-067B-43D2-BD70-592298139A66}"/>
                  </a:ext>
                </a:extLst>
              </p:cNvPr>
              <p:cNvGrpSpPr/>
              <p:nvPr/>
            </p:nvGrpSpPr>
            <p:grpSpPr>
              <a:xfrm>
                <a:off x="652371" y="6243709"/>
                <a:ext cx="45719" cy="453575"/>
                <a:chOff x="1356526" y="6243709"/>
                <a:chExt cx="10835474" cy="453575"/>
              </a:xfrm>
              <a:grpFill/>
            </p:grpSpPr>
            <p:sp>
              <p:nvSpPr>
                <p:cNvPr id="67" name="مستطيل 66">
                  <a:extLst>
                    <a:ext uri="{FF2B5EF4-FFF2-40B4-BE49-F238E27FC236}">
                      <a16:creationId xmlns:a16="http://schemas.microsoft.com/office/drawing/2014/main" id="{D9897D88-9069-4EB8-A2A6-ED3563C39847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مستطيل 67">
                  <a:extLst>
                    <a:ext uri="{FF2B5EF4-FFF2-40B4-BE49-F238E27FC236}">
                      <a16:creationId xmlns:a16="http://schemas.microsoft.com/office/drawing/2014/main" id="{80D54DA0-0120-4D94-9B23-FB57D2A91B51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مجموعة 63">
                <a:extLst>
                  <a:ext uri="{FF2B5EF4-FFF2-40B4-BE49-F238E27FC236}">
                    <a16:creationId xmlns:a16="http://schemas.microsoft.com/office/drawing/2014/main" id="{75FD02B9-F83B-4E15-9621-DC2EA52BCB6E}"/>
                  </a:ext>
                </a:extLst>
              </p:cNvPr>
              <p:cNvGrpSpPr/>
              <p:nvPr/>
            </p:nvGrpSpPr>
            <p:grpSpPr>
              <a:xfrm>
                <a:off x="560931" y="6243709"/>
                <a:ext cx="45719" cy="453575"/>
                <a:chOff x="1356526" y="6243709"/>
                <a:chExt cx="10835474" cy="453575"/>
              </a:xfrm>
              <a:grpFill/>
            </p:grpSpPr>
            <p:sp>
              <p:nvSpPr>
                <p:cNvPr id="65" name="مستطيل 64">
                  <a:extLst>
                    <a:ext uri="{FF2B5EF4-FFF2-40B4-BE49-F238E27FC236}">
                      <a16:creationId xmlns:a16="http://schemas.microsoft.com/office/drawing/2014/main" id="{6A8A093F-AFC2-4E8E-875F-66C2FD9A680D}"/>
                    </a:ext>
                  </a:extLst>
                </p:cNvPr>
                <p:cNvSpPr/>
                <p:nvPr/>
              </p:nvSpPr>
              <p:spPr>
                <a:xfrm>
                  <a:off x="1356526" y="6305398"/>
                  <a:ext cx="10835474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مستطيل 65">
                  <a:extLst>
                    <a:ext uri="{FF2B5EF4-FFF2-40B4-BE49-F238E27FC236}">
                      <a16:creationId xmlns:a16="http://schemas.microsoft.com/office/drawing/2014/main" id="{8E50B7D8-B5B1-4866-B88B-4E846130547F}"/>
                    </a:ext>
                  </a:extLst>
                </p:cNvPr>
                <p:cNvSpPr/>
                <p:nvPr/>
              </p:nvSpPr>
              <p:spPr>
                <a:xfrm>
                  <a:off x="1356526" y="6243709"/>
                  <a:ext cx="10835473" cy="39188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7" name="شكل بيضاوي 56">
              <a:extLst>
                <a:ext uri="{FF2B5EF4-FFF2-40B4-BE49-F238E27FC236}">
                  <a16:creationId xmlns:a16="http://schemas.microsoft.com/office/drawing/2014/main" id="{EBCB11A8-7259-4D12-82BB-1E84E43EEFF4}"/>
                </a:ext>
              </a:extLst>
            </p:cNvPr>
            <p:cNvSpPr/>
            <p:nvPr/>
          </p:nvSpPr>
          <p:spPr>
            <a:xfrm>
              <a:off x="11062735" y="6283282"/>
              <a:ext cx="506201" cy="33019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9CE8CADE-D26F-4730-B744-29CE1D5D8319}"/>
              </a:ext>
            </a:extLst>
          </p:cNvPr>
          <p:cNvSpPr txBox="1"/>
          <p:nvPr/>
        </p:nvSpPr>
        <p:spPr>
          <a:xfrm>
            <a:off x="11080386" y="6253435"/>
            <a:ext cx="460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0749B"/>
                </a:solidFill>
                <a:cs typeface="AL-Mateen" pitchFamily="2" charset="-78"/>
              </a:rPr>
              <a:t>19</a:t>
            </a:r>
          </a:p>
        </p:txBody>
      </p:sp>
      <p:graphicFrame>
        <p:nvGraphicFramePr>
          <p:cNvPr id="40" name="Chart 1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76471"/>
              </p:ext>
            </p:extLst>
          </p:nvPr>
        </p:nvGraphicFramePr>
        <p:xfrm>
          <a:off x="249810" y="1425004"/>
          <a:ext cx="11692379" cy="398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18815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2446</Words>
  <Application>Microsoft Office PowerPoint</Application>
  <PresentationFormat>Widescreen</PresentationFormat>
  <Paragraphs>274</Paragraphs>
  <Slides>35</Slides>
  <Notes>7</Notes>
  <HiddenSlides>3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AL-Mateen</vt:lpstr>
      <vt:lpstr>Arial</vt:lpstr>
      <vt:lpstr>Calibri</vt:lpstr>
      <vt:lpstr>Calibri Light</vt:lpstr>
      <vt:lpstr>Ebrima</vt:lpstr>
      <vt:lpstr>Open Sans Light</vt:lpstr>
      <vt:lpstr>Poppins</vt:lpstr>
      <vt:lpstr>Poppins SemiBold</vt:lpstr>
      <vt:lpstr>Roboto</vt:lpstr>
      <vt:lpstr>Rockwell</vt:lpstr>
      <vt:lpstr>Times New Roman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جرعة صفرية للأطفال في EMR ، 2021</vt:lpstr>
      <vt:lpstr>جرعة الأطفال من الحصبة الصفرية في EMR ، 2021</vt:lpstr>
      <vt:lpstr>تغطية DTP1 في بلدان Gavi المختارة مقارنة ببلدان منطقة شرق المتوسط ​​2010-2021 وفقًا لـ WUNEIC</vt:lpstr>
      <vt:lpstr> مقارنة بين التغطية و التقديرات الصحة العالمية و اليونيسف  في اليمن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دراسة و طلب معلومات على مستوى ادنى و مستوى ادنى حتى تشكيل صورة لتركز الأطفال الجرعة الصفرية  </vt:lpstr>
      <vt:lpstr>PowerPoint Presentation</vt:lpstr>
      <vt:lpstr> IRMMA (التحديد ): اين و إيجاد الأدلة) </vt:lpstr>
      <vt:lpstr>مثال من بيانات 2019</vt:lpstr>
      <vt:lpstr>PowerPoint Presentation</vt:lpstr>
      <vt:lpstr>PowerPoint Presentation</vt:lpstr>
      <vt:lpstr>PowerPoint Presentation</vt:lpstr>
      <vt:lpstr> IRMMA (التحديد ): كيف او لماذا) </vt:lpstr>
      <vt:lpstr>PowerPoint Presentation</vt:lpstr>
      <vt:lpstr>PowerPoint Presentation</vt:lpstr>
      <vt:lpstr>لماذا التركيز على الأطفال دون جرعة واحدة والمجتمعات المنسية او محرومة؟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لماذا التركيز على الأطفال دون جرعة واحدة والمجتمعات المفقودة؟</vt:lpstr>
      <vt:lpstr>لماذا التركيز على الأطفال دون جرعة واحدة والمجتمعات المفقودة؟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التخطيط التفصيلي</dc:title>
  <dc:creator>Ebrahim Anesi</dc:creator>
  <cp:lastModifiedBy>Ebrahim Anesi</cp:lastModifiedBy>
  <cp:revision>151</cp:revision>
  <dcterms:created xsi:type="dcterms:W3CDTF">2023-03-29T01:03:53Z</dcterms:created>
  <dcterms:modified xsi:type="dcterms:W3CDTF">2023-06-01T19:17:17Z</dcterms:modified>
</cp:coreProperties>
</file>